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atamaran"/>
      <p:regular r:id="rId31"/>
      <p:bold r:id="rId32"/>
    </p:embeddedFont>
    <p:embeddedFont>
      <p:font typeface="Roboto"/>
      <p:regular r:id="rId33"/>
      <p:bold r:id="rId34"/>
      <p:italic r:id="rId35"/>
      <p:boldItalic r:id="rId36"/>
    </p:embeddedFont>
    <p:embeddedFont>
      <p:font typeface="Lexend Deca Medium"/>
      <p:regular r:id="rId37"/>
      <p:bold r:id="rId38"/>
    </p:embeddedFont>
    <p:embeddedFont>
      <p:font typeface="Lexend Dec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Dec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tamaran-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Catamaran-bold.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exendDeca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exendDeca-regular.fntdata"/><Relationship Id="rId16" Type="http://schemas.openxmlformats.org/officeDocument/2006/relationships/slide" Target="slides/slide11.xml"/><Relationship Id="rId38" Type="http://schemas.openxmlformats.org/officeDocument/2006/relationships/font" Target="fonts/LexendDeca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 name="Shape 16"/>
        <p:cNvGrpSpPr/>
        <p:nvPr/>
      </p:nvGrpSpPr>
      <p:grpSpPr>
        <a:xfrm>
          <a:off x="0" y="0"/>
          <a:ext cx="0" cy="0"/>
          <a:chOff x="0" y="0"/>
          <a:chExt cx="0" cy="0"/>
        </a:xfrm>
      </p:grpSpPr>
      <p:sp>
        <p:nvSpPr>
          <p:cNvPr id="17" name="Google Shape;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 name="Google Shape;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ee21fe3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ee21fe3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edd5ad08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edd5ad08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799d6285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799d628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79c651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79c651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799d6285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799d6285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79c6511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79c6511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799d6285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799d6285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799d6285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799d6285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799d6285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799d6285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 name="Google Shape;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799d6285f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799d6285f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799d6285f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799d6285f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79c65113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79c6511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79c65113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79c65113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68ef1982d0b9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68ef1982d0b9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799d6285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799d6285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22edd5ad0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 name="Google Shape;38;g22edd5ad0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2edd5ad0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2edd5ad0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799d6285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5799d6285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799d62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799d62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29925"/>
            <a:ext cx="7717500" cy="247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300">
                <a:solidFill>
                  <a:srgbClr val="212529"/>
                </a:solidFill>
                <a:latin typeface="Lexend Deca Medium"/>
                <a:ea typeface="Lexend Deca Medium"/>
                <a:cs typeface="Lexend Deca Medium"/>
                <a:sym typeface="Lexend Deca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92500" y="3604075"/>
            <a:ext cx="4359000" cy="40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latin typeface="Catamaran"/>
                <a:ea typeface="Catamaran"/>
                <a:cs typeface="Catamaran"/>
                <a:sym typeface="Catamaran"/>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313600" y="225839"/>
            <a:ext cx="842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 name="Google Shape;13;p3"/>
          <p:cNvSpPr txBox="1"/>
          <p:nvPr>
            <p:ph idx="1" type="body"/>
          </p:nvPr>
        </p:nvSpPr>
        <p:spPr>
          <a:xfrm>
            <a:off x="313600" y="928914"/>
            <a:ext cx="8424000" cy="3988747"/>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00">
                <a:solidFill>
                  <a:srgbClr val="434343"/>
                </a:solidFill>
              </a:defRPr>
            </a:lvl1pPr>
            <a:lvl2pPr indent="-317500" lvl="1" marL="914400" algn="l">
              <a:lnSpc>
                <a:spcPct val="115000"/>
              </a:lnSpc>
              <a:spcBef>
                <a:spcPts val="1600"/>
              </a:spcBef>
              <a:spcAft>
                <a:spcPts val="0"/>
              </a:spcAft>
              <a:buClr>
                <a:srgbClr val="434343"/>
              </a:buClr>
              <a:buSzPts val="1400"/>
              <a:buChar char="○"/>
              <a:defRPr>
                <a:solidFill>
                  <a:srgbClr val="434343"/>
                </a:solidFill>
              </a:defRPr>
            </a:lvl2pPr>
            <a:lvl3pPr indent="-317500" lvl="2" marL="1371600" algn="l">
              <a:lnSpc>
                <a:spcPct val="115000"/>
              </a:lnSpc>
              <a:spcBef>
                <a:spcPts val="1600"/>
              </a:spcBef>
              <a:spcAft>
                <a:spcPts val="0"/>
              </a:spcAft>
              <a:buClr>
                <a:srgbClr val="434343"/>
              </a:buClr>
              <a:buSzPts val="1400"/>
              <a:buChar char="■"/>
              <a:defRPr>
                <a:solidFill>
                  <a:srgbClr val="434343"/>
                </a:solidFill>
              </a:defRPr>
            </a:lvl3pPr>
            <a:lvl4pPr indent="-317500" lvl="3" marL="1828800" algn="l">
              <a:lnSpc>
                <a:spcPct val="115000"/>
              </a:lnSpc>
              <a:spcBef>
                <a:spcPts val="1600"/>
              </a:spcBef>
              <a:spcAft>
                <a:spcPts val="0"/>
              </a:spcAft>
              <a:buClr>
                <a:srgbClr val="434343"/>
              </a:buClr>
              <a:buSzPts val="1400"/>
              <a:buChar char="●"/>
              <a:defRPr>
                <a:solidFill>
                  <a:srgbClr val="434343"/>
                </a:solidFill>
              </a:defRPr>
            </a:lvl4pPr>
            <a:lvl5pPr indent="-317500" lvl="4" marL="2286000" algn="l">
              <a:lnSpc>
                <a:spcPct val="115000"/>
              </a:lnSpc>
              <a:spcBef>
                <a:spcPts val="1600"/>
              </a:spcBef>
              <a:spcAft>
                <a:spcPts val="0"/>
              </a:spcAft>
              <a:buClr>
                <a:srgbClr val="434343"/>
              </a:buClr>
              <a:buSzPts val="1400"/>
              <a:buChar char="○"/>
              <a:defRPr>
                <a:solidFill>
                  <a:srgbClr val="434343"/>
                </a:solidFill>
              </a:defRPr>
            </a:lvl5pPr>
            <a:lvl6pPr indent="-317500" lvl="5" marL="2743200" algn="l">
              <a:lnSpc>
                <a:spcPct val="115000"/>
              </a:lnSpc>
              <a:spcBef>
                <a:spcPts val="1600"/>
              </a:spcBef>
              <a:spcAft>
                <a:spcPts val="0"/>
              </a:spcAft>
              <a:buClr>
                <a:srgbClr val="434343"/>
              </a:buClr>
              <a:buSzPts val="1400"/>
              <a:buChar char="■"/>
              <a:defRPr>
                <a:solidFill>
                  <a:srgbClr val="434343"/>
                </a:solidFill>
              </a:defRPr>
            </a:lvl6pPr>
            <a:lvl7pPr indent="-317500" lvl="6" marL="3200400" algn="l">
              <a:lnSpc>
                <a:spcPct val="115000"/>
              </a:lnSpc>
              <a:spcBef>
                <a:spcPts val="1600"/>
              </a:spcBef>
              <a:spcAft>
                <a:spcPts val="0"/>
              </a:spcAft>
              <a:buClr>
                <a:srgbClr val="434343"/>
              </a:buClr>
              <a:buSzPts val="1400"/>
              <a:buChar char="●"/>
              <a:defRPr>
                <a:solidFill>
                  <a:srgbClr val="434343"/>
                </a:solidFill>
              </a:defRPr>
            </a:lvl7pPr>
            <a:lvl8pPr indent="-317500" lvl="7" marL="3657600" algn="l">
              <a:lnSpc>
                <a:spcPct val="115000"/>
              </a:lnSpc>
              <a:spcBef>
                <a:spcPts val="1600"/>
              </a:spcBef>
              <a:spcAft>
                <a:spcPts val="0"/>
              </a:spcAft>
              <a:buClr>
                <a:srgbClr val="434343"/>
              </a:buClr>
              <a:buSzPts val="1400"/>
              <a:buChar char="○"/>
              <a:defRPr>
                <a:solidFill>
                  <a:srgbClr val="434343"/>
                </a:solidFill>
              </a:defRPr>
            </a:lvl8pPr>
            <a:lvl9pPr indent="-317500" lvl="8" marL="4114800" algn="l">
              <a:lnSpc>
                <a:spcPct val="115000"/>
              </a:lnSpc>
              <a:spcBef>
                <a:spcPts val="1600"/>
              </a:spcBef>
              <a:spcAft>
                <a:spcPts val="1600"/>
              </a:spcAft>
              <a:buClr>
                <a:srgbClr val="434343"/>
              </a:buClr>
              <a:buSzPts val="1400"/>
              <a:buChar char="■"/>
              <a:defRPr>
                <a:solidFill>
                  <a:srgbClr val="43434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5" name="Shape 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1pPr>
            <a:lvl2pPr lvl="1"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2pPr>
            <a:lvl3pPr lvl="2"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3pPr>
            <a:lvl4pPr lvl="3"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4pPr>
            <a:lvl5pPr lvl="4"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5pPr>
            <a:lvl6pPr lvl="5"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6pPr>
            <a:lvl7pPr lvl="6"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7pPr>
            <a:lvl8pPr lvl="7"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8pPr>
            <a:lvl9pPr lvl="8" marR="0" rtl="0" algn="l">
              <a:lnSpc>
                <a:spcPct val="100000"/>
              </a:lnSpc>
              <a:spcBef>
                <a:spcPts val="0"/>
              </a:spcBef>
              <a:spcAft>
                <a:spcPts val="0"/>
              </a:spcAft>
              <a:buClr>
                <a:schemeClr val="dk1"/>
              </a:buClr>
              <a:buSzPts val="3500"/>
              <a:buFont typeface="Lexend Deca"/>
              <a:buNone/>
              <a:defRPr b="0" i="0" sz="3500" u="none" cap="none" strike="noStrike">
                <a:solidFill>
                  <a:schemeClr val="dk1"/>
                </a:solidFill>
                <a:latin typeface="Lexend Deca Medium"/>
                <a:ea typeface="Lexend Deca Medium"/>
                <a:cs typeface="Lexend Deca Medium"/>
                <a:sym typeface="Lexend Deca Medium"/>
              </a:defRPr>
            </a:lvl9pPr>
          </a:lstStyle>
          <a:p/>
        </p:txBody>
      </p:sp>
      <p:sp>
        <p:nvSpPr>
          <p:cNvPr id="7" name="Google Shape;7;p1"/>
          <p:cNvSpPr txBox="1"/>
          <p:nvPr>
            <p:ph idx="1" type="body"/>
          </p:nvPr>
        </p:nvSpPr>
        <p:spPr>
          <a:xfrm>
            <a:off x="713225" y="1152475"/>
            <a:ext cx="76824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1pPr>
            <a:lvl2pPr indent="-317500" lvl="1" marL="9144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2pPr>
            <a:lvl3pPr indent="-317500" lvl="2" marL="13716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3pPr>
            <a:lvl4pPr indent="-317500" lvl="3" marL="18288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4pPr>
            <a:lvl5pPr indent="-317500" lvl="4" marL="22860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5pPr>
            <a:lvl6pPr indent="-317500" lvl="5" marL="27432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6pPr>
            <a:lvl7pPr indent="-317500" lvl="6" marL="32004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7pPr>
            <a:lvl8pPr indent="-317500" lvl="7" marL="3657600" marR="0" rtl="0" algn="l">
              <a:lnSpc>
                <a:spcPct val="100000"/>
              </a:lnSpc>
              <a:spcBef>
                <a:spcPts val="1600"/>
              </a:spcBef>
              <a:spcAft>
                <a:spcPts val="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8pPr>
            <a:lvl9pPr indent="-317500" lvl="8" marL="4114800" marR="0" rtl="0" algn="l">
              <a:lnSpc>
                <a:spcPct val="100000"/>
              </a:lnSpc>
              <a:spcBef>
                <a:spcPts val="1600"/>
              </a:spcBef>
              <a:spcAft>
                <a:spcPts val="1600"/>
              </a:spcAft>
              <a:buClr>
                <a:schemeClr val="dk1"/>
              </a:buClr>
              <a:buSzPts val="1400"/>
              <a:buFont typeface="Catamaran"/>
              <a:buChar char="■"/>
              <a:defRPr b="0" i="0" sz="1400" u="none" cap="none" strike="noStrike">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censo2017.cl/servicio-de-mapas/" TargetMode="External"/><Relationship Id="rId4" Type="http://schemas.openxmlformats.org/officeDocument/2006/relationships/image" Target="../media/image13.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sentinel.esa.int/web/sentinel/technical-guides/sentinel-3-olci/level-2/oc4me-chlorophyll" TargetMode="External"/><Relationship Id="rId4" Type="http://schemas.openxmlformats.org/officeDocument/2006/relationships/hyperlink" Target="https://www.sciencedirect.com/science/article/pii/S1569843222001480#b0200"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 name="Shape 19"/>
        <p:cNvGrpSpPr/>
        <p:nvPr/>
      </p:nvGrpSpPr>
      <p:grpSpPr>
        <a:xfrm>
          <a:off x="0" y="0"/>
          <a:ext cx="0" cy="0"/>
          <a:chOff x="0" y="0"/>
          <a:chExt cx="0" cy="0"/>
        </a:xfrm>
      </p:grpSpPr>
      <p:sp>
        <p:nvSpPr>
          <p:cNvPr id="20" name="Google Shape;20;p6"/>
          <p:cNvSpPr txBox="1"/>
          <p:nvPr>
            <p:ph type="ctrTitle"/>
          </p:nvPr>
        </p:nvSpPr>
        <p:spPr>
          <a:xfrm>
            <a:off x="713250" y="762177"/>
            <a:ext cx="7717500" cy="193873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s-CL" sz="3600"/>
              <a:t>Ciencia de Datos Geoespaciales</a:t>
            </a:r>
            <a:br>
              <a:rPr lang="es-CL" sz="3600"/>
            </a:br>
            <a:r>
              <a:rPr lang="es-CL" sz="3600"/>
              <a:t>Trabajo Final</a:t>
            </a:r>
            <a:endParaRPr b="1" sz="3600"/>
          </a:p>
        </p:txBody>
      </p:sp>
      <p:sp>
        <p:nvSpPr>
          <p:cNvPr id="21" name="Google Shape;21;p6"/>
          <p:cNvSpPr txBox="1"/>
          <p:nvPr>
            <p:ph idx="1" type="subTitle"/>
          </p:nvPr>
        </p:nvSpPr>
        <p:spPr>
          <a:xfrm>
            <a:off x="2392500" y="3325779"/>
            <a:ext cx="4359000" cy="153942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CL" sz="2400"/>
              <a:t>IMT 2118</a:t>
            </a:r>
            <a:endParaRPr/>
          </a:p>
          <a:p>
            <a:pPr indent="0" lvl="0" marL="0" rtl="0" algn="ctr">
              <a:lnSpc>
                <a:spcPct val="100000"/>
              </a:lnSpc>
              <a:spcBef>
                <a:spcPts val="0"/>
              </a:spcBef>
              <a:spcAft>
                <a:spcPts val="0"/>
              </a:spcAft>
              <a:buSzPts val="1400"/>
              <a:buNone/>
            </a:pPr>
            <a:r>
              <a:rPr lang="es-CL" sz="2400"/>
              <a:t>Gonzalo Fuentes</a:t>
            </a:r>
            <a:endParaRPr/>
          </a:p>
          <a:p>
            <a:pPr indent="0" lvl="0" marL="0" rtl="0" algn="ctr">
              <a:lnSpc>
                <a:spcPct val="100000"/>
              </a:lnSpc>
              <a:spcBef>
                <a:spcPts val="0"/>
              </a:spcBef>
              <a:spcAft>
                <a:spcPts val="0"/>
              </a:spcAft>
              <a:buSzPts val="1400"/>
              <a:buNone/>
            </a:pPr>
            <a:r>
              <a:rPr lang="es-CL" sz="2400"/>
              <a:t>Ziyu Guo  </a:t>
            </a:r>
            <a:endParaRPr/>
          </a:p>
          <a:p>
            <a:pPr indent="0" lvl="0" marL="0" rtl="0" algn="ctr">
              <a:lnSpc>
                <a:spcPct val="100000"/>
              </a:lnSpc>
              <a:spcBef>
                <a:spcPts val="0"/>
              </a:spcBef>
              <a:spcAft>
                <a:spcPts val="0"/>
              </a:spcAft>
              <a:buSzPts val="1400"/>
              <a:buNone/>
            </a:pPr>
            <a:r>
              <a:rPr lang="es-CL" sz="2400"/>
              <a:t>Karla Muñoz</a:t>
            </a:r>
            <a:endParaRPr/>
          </a:p>
          <a:p>
            <a:pPr indent="0" lvl="0" marL="0" rtl="0" algn="ctr">
              <a:lnSpc>
                <a:spcPct val="100000"/>
              </a:lnSpc>
              <a:spcBef>
                <a:spcPts val="0"/>
              </a:spcBef>
              <a:spcAft>
                <a:spcPts val="0"/>
              </a:spcAft>
              <a:buSzPts val="1400"/>
              <a:buNone/>
            </a:pPr>
            <a:r>
              <a:rPr lang="es-CL" sz="2400"/>
              <a:t>   </a:t>
            </a:r>
            <a:endParaRPr/>
          </a:p>
        </p:txBody>
      </p:sp>
      <p:cxnSp>
        <p:nvCxnSpPr>
          <p:cNvPr id="22" name="Google Shape;22;p6"/>
          <p:cNvCxnSpPr/>
          <p:nvPr/>
        </p:nvCxnSpPr>
        <p:spPr>
          <a:xfrm>
            <a:off x="3017400" y="2984365"/>
            <a:ext cx="3109200" cy="0"/>
          </a:xfrm>
          <a:prstGeom prst="straightConnector1">
            <a:avLst/>
          </a:prstGeom>
          <a:noFill/>
          <a:ln cap="flat" cmpd="sng" w="38100">
            <a:solidFill>
              <a:schemeClr val="accent3"/>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idx="1" type="body"/>
          </p:nvPr>
        </p:nvSpPr>
        <p:spPr>
          <a:xfrm>
            <a:off x="282975" y="905975"/>
            <a:ext cx="45084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100"/>
              <a:t>COPERNICUS/S3/OLCI                                                                                           </a:t>
            </a:r>
            <a:br>
              <a:rPr lang="es-CL" sz="1100"/>
            </a:br>
            <a:r>
              <a:rPr lang="es-CL" sz="1100"/>
              <a:t>2021-03-26</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CL" sz="1100"/>
              <a:t>443nm、490nm、510nm、560nm、665nm y 708nm</a:t>
            </a:r>
            <a:br>
              <a:rPr lang="es-CL" sz="1100"/>
            </a:br>
            <a:r>
              <a:rPr lang="es-CL" sz="1100"/>
              <a:t>Para la detección de clorofila en agua</a:t>
            </a:r>
            <a:br>
              <a:rPr lang="es-CL" sz="1100"/>
            </a:br>
            <a:endParaRPr sz="1100"/>
          </a:p>
        </p:txBody>
      </p:sp>
      <p:pic>
        <p:nvPicPr>
          <p:cNvPr id="92" name="Google Shape;92;p15"/>
          <p:cNvPicPr preferRelativeResize="0"/>
          <p:nvPr/>
        </p:nvPicPr>
        <p:blipFill>
          <a:blip r:embed="rId3">
            <a:alphaModFix/>
          </a:blip>
          <a:stretch>
            <a:fillRect/>
          </a:stretch>
        </p:blipFill>
        <p:spPr>
          <a:xfrm>
            <a:off x="4678824" y="956838"/>
            <a:ext cx="3890375" cy="3306375"/>
          </a:xfrm>
          <a:prstGeom prst="rect">
            <a:avLst/>
          </a:prstGeom>
          <a:noFill/>
          <a:ln>
            <a:noFill/>
          </a:ln>
        </p:spPr>
      </p:pic>
      <p:pic>
        <p:nvPicPr>
          <p:cNvPr id="93" name="Google Shape;93;p15"/>
          <p:cNvPicPr preferRelativeResize="0"/>
          <p:nvPr/>
        </p:nvPicPr>
        <p:blipFill>
          <a:blip r:embed="rId4">
            <a:alphaModFix/>
          </a:blip>
          <a:stretch>
            <a:fillRect/>
          </a:stretch>
        </p:blipFill>
        <p:spPr>
          <a:xfrm>
            <a:off x="524750" y="2411000"/>
            <a:ext cx="3243050" cy="199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313600" y="225839"/>
            <a:ext cx="842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s-CL" sz="2800"/>
              <a:t>Primeros dat</a:t>
            </a:r>
            <a:r>
              <a:rPr lang="es-CL" sz="2800"/>
              <a:t>aset</a:t>
            </a:r>
            <a:endParaRPr sz="2800"/>
          </a:p>
          <a:p>
            <a:pPr indent="0" lvl="0" marL="0" rtl="0" algn="l">
              <a:lnSpc>
                <a:spcPct val="100000"/>
              </a:lnSpc>
              <a:spcBef>
                <a:spcPts val="0"/>
              </a:spcBef>
              <a:spcAft>
                <a:spcPts val="0"/>
              </a:spcAft>
              <a:buSzPts val="3500"/>
              <a:buNone/>
            </a:pPr>
            <a:r>
              <a:t/>
            </a:r>
            <a:endParaRPr sz="2800"/>
          </a:p>
        </p:txBody>
      </p:sp>
      <p:sp>
        <p:nvSpPr>
          <p:cNvPr id="99" name="Google Shape;99;p16"/>
          <p:cNvSpPr txBox="1"/>
          <p:nvPr>
            <p:ph idx="1" type="body"/>
          </p:nvPr>
        </p:nvSpPr>
        <p:spPr>
          <a:xfrm>
            <a:off x="313600" y="928914"/>
            <a:ext cx="8424000" cy="398874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CL"/>
              <a:t>Imágenes que identifican la presencia de algas o las temperaturas del lugar (Mar de Quellón)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L" sz="1100"/>
              <a:t>	 NASA/OCEANDATA/</a:t>
            </a:r>
            <a:r>
              <a:rPr b="1" lang="es-CL" sz="1100"/>
              <a:t>MODIS-Aqua/L3SMI</a:t>
            </a:r>
            <a:r>
              <a:rPr lang="es-CL" sz="1100"/>
              <a:t>  (Ocean temprature)                               COPERNICUS/</a:t>
            </a:r>
            <a:r>
              <a:rPr b="1" lang="es-CL" sz="1100"/>
              <a:t>S3/OLCI</a:t>
            </a:r>
            <a:r>
              <a:rPr lang="es-CL" sz="1100"/>
              <a:t>   2021-03-26                                                                                         </a:t>
            </a:r>
            <a:br>
              <a:rPr lang="es-CL" sz="1100"/>
            </a:br>
            <a:br>
              <a:rPr lang="es-CL" sz="1100"/>
            </a:br>
            <a:r>
              <a:rPr lang="es-CL" sz="1100"/>
              <a:t>           		2020-03-30 </a:t>
            </a:r>
            <a:r>
              <a:rPr lang="es-CL" sz="1100"/>
              <a:t>	                             </a:t>
            </a:r>
            <a:endParaRPr sz="1100"/>
          </a:p>
          <a:p>
            <a:pPr indent="0" lvl="0" marL="0" rtl="0" algn="l">
              <a:lnSpc>
                <a:spcPct val="100000"/>
              </a:lnSpc>
              <a:spcBef>
                <a:spcPts val="0"/>
              </a:spcBef>
              <a:spcAft>
                <a:spcPts val="0"/>
              </a:spcAft>
              <a:buSzPts val="1400"/>
              <a:buNone/>
            </a:pPr>
            <a:r>
              <a:rPr lang="es-CL"/>
              <a:t>	    </a:t>
            </a:r>
            <a:r>
              <a:rPr lang="es-CL" sz="1050"/>
              <a:t>El color rojo indica mayor temperatura	</a:t>
            </a:r>
            <a:r>
              <a:rPr lang="es-CL"/>
              <a:t>                                  </a:t>
            </a:r>
            <a:r>
              <a:rPr lang="es-CL" sz="1050"/>
              <a:t>el color rojo/verde indica mayor concentración de algas		                                       </a:t>
            </a:r>
            <a:endParaRPr/>
          </a:p>
          <a:p>
            <a:pPr indent="0" lvl="0" marL="0" rtl="0" algn="l">
              <a:lnSpc>
                <a:spcPct val="100000"/>
              </a:lnSpc>
              <a:spcBef>
                <a:spcPts val="0"/>
              </a:spcBef>
              <a:spcAft>
                <a:spcPts val="0"/>
              </a:spcAft>
              <a:buSzPts val="1400"/>
              <a:buNone/>
            </a:pPr>
            <a:r>
              <a:t/>
            </a:r>
            <a:endParaRPr/>
          </a:p>
        </p:txBody>
      </p:sp>
      <p:pic>
        <p:nvPicPr>
          <p:cNvPr id="100" name="Google Shape;100;p16"/>
          <p:cNvPicPr preferRelativeResize="0"/>
          <p:nvPr/>
        </p:nvPicPr>
        <p:blipFill>
          <a:blip r:embed="rId3">
            <a:alphaModFix/>
          </a:blip>
          <a:stretch>
            <a:fillRect/>
          </a:stretch>
        </p:blipFill>
        <p:spPr>
          <a:xfrm>
            <a:off x="1048350" y="1735275"/>
            <a:ext cx="2089800" cy="1877175"/>
          </a:xfrm>
          <a:prstGeom prst="rect">
            <a:avLst/>
          </a:prstGeom>
          <a:noFill/>
          <a:ln>
            <a:noFill/>
          </a:ln>
        </p:spPr>
      </p:pic>
      <p:pic>
        <p:nvPicPr>
          <p:cNvPr id="101" name="Google Shape;101;p16"/>
          <p:cNvPicPr preferRelativeResize="0"/>
          <p:nvPr/>
        </p:nvPicPr>
        <p:blipFill>
          <a:blip r:embed="rId4">
            <a:alphaModFix/>
          </a:blip>
          <a:stretch>
            <a:fillRect/>
          </a:stretch>
        </p:blipFill>
        <p:spPr>
          <a:xfrm>
            <a:off x="5311675" y="1544550"/>
            <a:ext cx="2496150" cy="212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Captura de </a:t>
            </a:r>
            <a:r>
              <a:rPr lang="es-CL"/>
              <a:t>temperatura</a:t>
            </a:r>
            <a:endParaRPr/>
          </a:p>
        </p:txBody>
      </p:sp>
      <p:sp>
        <p:nvSpPr>
          <p:cNvPr id="107" name="Google Shape;107;p17"/>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100"/>
              <a:t>NASA/OCEANDATA/MODIS-Aqua/L3SMI  (Ocean temprature)</a:t>
            </a:r>
            <a:endParaRPr sz="1100"/>
          </a:p>
          <a:p>
            <a:pPr indent="0" lvl="0" marL="0" rtl="0" algn="l">
              <a:spcBef>
                <a:spcPts val="0"/>
              </a:spcBef>
              <a:spcAft>
                <a:spcPts val="0"/>
              </a:spcAft>
              <a:buNone/>
            </a:pPr>
            <a:br>
              <a:rPr lang="es-CL" sz="1100"/>
            </a:br>
            <a:r>
              <a:rPr lang="es-CL" sz="1100"/>
              <a:t>       "2020-03-30", "2020-04-01 "                                              "2021-01-5</a:t>
            </a:r>
            <a:r>
              <a:rPr lang="es-CL" sz="1100"/>
              <a:t>", "</a:t>
            </a:r>
            <a:r>
              <a:rPr lang="es-CL" sz="1100"/>
              <a:t>2021-01-06</a:t>
            </a:r>
            <a:r>
              <a:rPr lang="es-CL"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CL" sz="1100"/>
              <a:t>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CL" sz="1100"/>
              <a:t>MODIS (espectrorradiómetro de imágenes de resolución moderada) es un instrumento de detección remota capaz de medir la temperatura de la superficie del océano. Calcula las temperaturas de la superficie del mar midiendo la radiación en longitudes de onda específicas, como el infrarrojo. En la superficie del océano, esta temperatura está determinada principalmente por la temperatura del agua en la capa superior de la superficie del océano (aproximadamente los primeros milímetros).</a:t>
            </a:r>
            <a:endParaRPr sz="1100"/>
          </a:p>
        </p:txBody>
      </p:sp>
      <p:pic>
        <p:nvPicPr>
          <p:cNvPr id="108" name="Google Shape;108;p17"/>
          <p:cNvPicPr preferRelativeResize="0"/>
          <p:nvPr/>
        </p:nvPicPr>
        <p:blipFill>
          <a:blip r:embed="rId3">
            <a:alphaModFix/>
          </a:blip>
          <a:stretch>
            <a:fillRect/>
          </a:stretch>
        </p:blipFill>
        <p:spPr>
          <a:xfrm>
            <a:off x="673349" y="1560549"/>
            <a:ext cx="2403625" cy="2159050"/>
          </a:xfrm>
          <a:prstGeom prst="rect">
            <a:avLst/>
          </a:prstGeom>
          <a:noFill/>
          <a:ln>
            <a:noFill/>
          </a:ln>
        </p:spPr>
      </p:pic>
      <p:pic>
        <p:nvPicPr>
          <p:cNvPr id="109" name="Google Shape;109;p17"/>
          <p:cNvPicPr preferRelativeResize="0"/>
          <p:nvPr/>
        </p:nvPicPr>
        <p:blipFill>
          <a:blip r:embed="rId4">
            <a:alphaModFix/>
          </a:blip>
          <a:stretch>
            <a:fillRect/>
          </a:stretch>
        </p:blipFill>
        <p:spPr>
          <a:xfrm>
            <a:off x="3727499" y="1600074"/>
            <a:ext cx="3407600" cy="194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89850" y="225851"/>
            <a:ext cx="82479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2200"/>
              <a:t>Captura dato de precipitación</a:t>
            </a:r>
            <a:endParaRPr sz="2200"/>
          </a:p>
        </p:txBody>
      </p:sp>
      <p:sp>
        <p:nvSpPr>
          <p:cNvPr id="115" name="Google Shape;115;p18"/>
          <p:cNvSpPr txBox="1"/>
          <p:nvPr>
            <p:ph idx="1" type="body"/>
          </p:nvPr>
        </p:nvSpPr>
        <p:spPr>
          <a:xfrm>
            <a:off x="4236275" y="1081500"/>
            <a:ext cx="3727800" cy="9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500"/>
              <a:t>Creemos que dado que los factores ambientales que afectan el crecimiento de las algas son diversos, también es necesario tener en cuenta la cantidad representativa de precipitación en los factores climáticos.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CL" sz="1500"/>
              <a:t>Aquí hemos agregado la mediana de la precipitación en cada píxel, utilizando total_precipitation_median.</a:t>
            </a:r>
            <a:endParaRPr sz="1500"/>
          </a:p>
          <a:p>
            <a:pPr indent="0" lvl="0" marL="0" rtl="0" algn="l">
              <a:spcBef>
                <a:spcPts val="0"/>
              </a:spcBef>
              <a:spcAft>
                <a:spcPts val="0"/>
              </a:spcAft>
              <a:buNone/>
            </a:pPr>
            <a:r>
              <a:t/>
            </a:r>
            <a:endParaRPr sz="1500"/>
          </a:p>
        </p:txBody>
      </p:sp>
      <p:pic>
        <p:nvPicPr>
          <p:cNvPr id="116" name="Google Shape;116;p18"/>
          <p:cNvPicPr preferRelativeResize="0"/>
          <p:nvPr/>
        </p:nvPicPr>
        <p:blipFill>
          <a:blip r:embed="rId3">
            <a:alphaModFix/>
          </a:blip>
          <a:stretch>
            <a:fillRect/>
          </a:stretch>
        </p:blipFill>
        <p:spPr>
          <a:xfrm>
            <a:off x="272300" y="1240199"/>
            <a:ext cx="3784375" cy="3176175"/>
          </a:xfrm>
          <a:prstGeom prst="rect">
            <a:avLst/>
          </a:prstGeom>
          <a:noFill/>
          <a:ln>
            <a:noFill/>
          </a:ln>
        </p:spPr>
      </p:pic>
      <p:sp>
        <p:nvSpPr>
          <p:cNvPr id="117" name="Google Shape;117;p18"/>
          <p:cNvSpPr txBox="1"/>
          <p:nvPr/>
        </p:nvSpPr>
        <p:spPr>
          <a:xfrm>
            <a:off x="780700" y="4500550"/>
            <a:ext cx="365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Font typeface="Arial"/>
              <a:buNone/>
            </a:pPr>
            <a:r>
              <a:rPr lang="es-CL" sz="1500">
                <a:solidFill>
                  <a:srgbClr val="434343"/>
                </a:solidFill>
                <a:latin typeface="Catamaran"/>
                <a:ea typeface="Catamaran"/>
                <a:cs typeface="Catamaran"/>
                <a:sym typeface="Catamaran"/>
              </a:rPr>
              <a:t>ECMWF/ERA5 2020-03-30 </a:t>
            </a:r>
            <a:endParaRPr>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Análisis</a:t>
            </a:r>
            <a:r>
              <a:rPr lang="es-CL"/>
              <a:t> de </a:t>
            </a:r>
            <a:r>
              <a:rPr lang="es-CL">
                <a:solidFill>
                  <a:srgbClr val="4A86E8"/>
                </a:solidFill>
              </a:rPr>
              <a:t>Autocorrelación</a:t>
            </a:r>
            <a:endParaRPr>
              <a:solidFill>
                <a:srgbClr val="4A86E8"/>
              </a:solidFill>
            </a:endParaRPr>
          </a:p>
        </p:txBody>
      </p:sp>
      <p:sp>
        <p:nvSpPr>
          <p:cNvPr id="123" name="Google Shape;123;p19"/>
          <p:cNvSpPr txBox="1"/>
          <p:nvPr>
            <p:ph idx="1" type="body"/>
          </p:nvPr>
        </p:nvSpPr>
        <p:spPr>
          <a:xfrm>
            <a:off x="239025" y="3804050"/>
            <a:ext cx="8498700" cy="1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s-CL" sz="1200"/>
              <a:t>Moran's I: 0.968982801163858</a:t>
            </a:r>
            <a:br>
              <a:rPr lang="es-CL" sz="1200"/>
            </a:br>
            <a:r>
              <a:rPr lang="es-CL" sz="1200"/>
              <a:t>p-value: 0.001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CL" sz="1200"/>
              <a:t>El valor de Moran I y su p-value rechazan la hipótesis nula de que la clorofila-a siga una distribución aleatoria.</a:t>
            </a:r>
            <a:endParaRPr sz="1200"/>
          </a:p>
          <a:p>
            <a:pPr indent="0" lvl="0" marL="0" rtl="0" algn="l">
              <a:spcBef>
                <a:spcPts val="0"/>
              </a:spcBef>
              <a:spcAft>
                <a:spcPts val="0"/>
              </a:spcAft>
              <a:buNone/>
            </a:pPr>
            <a:r>
              <a:t/>
            </a:r>
            <a:endParaRPr/>
          </a:p>
        </p:txBody>
      </p:sp>
      <p:pic>
        <p:nvPicPr>
          <p:cNvPr id="124" name="Google Shape;124;p19"/>
          <p:cNvPicPr preferRelativeResize="0"/>
          <p:nvPr/>
        </p:nvPicPr>
        <p:blipFill>
          <a:blip r:embed="rId3">
            <a:alphaModFix/>
          </a:blip>
          <a:stretch>
            <a:fillRect/>
          </a:stretch>
        </p:blipFill>
        <p:spPr>
          <a:xfrm>
            <a:off x="4782000" y="1104300"/>
            <a:ext cx="3737101" cy="2439775"/>
          </a:xfrm>
          <a:prstGeom prst="rect">
            <a:avLst/>
          </a:prstGeom>
          <a:noFill/>
          <a:ln>
            <a:noFill/>
          </a:ln>
        </p:spPr>
      </p:pic>
      <p:pic>
        <p:nvPicPr>
          <p:cNvPr id="125" name="Google Shape;125;p19"/>
          <p:cNvPicPr preferRelativeResize="0"/>
          <p:nvPr/>
        </p:nvPicPr>
        <p:blipFill>
          <a:blip r:embed="rId4">
            <a:alphaModFix/>
          </a:blip>
          <a:stretch>
            <a:fillRect/>
          </a:stretch>
        </p:blipFill>
        <p:spPr>
          <a:xfrm>
            <a:off x="433775" y="1104300"/>
            <a:ext cx="3458575" cy="243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2635000" y="218200"/>
            <a:ext cx="378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Caso de estudio</a:t>
            </a:r>
            <a:endParaRPr/>
          </a:p>
        </p:txBody>
      </p:sp>
      <p:pic>
        <p:nvPicPr>
          <p:cNvPr id="131" name="Google Shape;131;p20"/>
          <p:cNvPicPr preferRelativeResize="0"/>
          <p:nvPr/>
        </p:nvPicPr>
        <p:blipFill>
          <a:blip r:embed="rId3">
            <a:alphaModFix/>
          </a:blip>
          <a:stretch>
            <a:fillRect/>
          </a:stretch>
        </p:blipFill>
        <p:spPr>
          <a:xfrm>
            <a:off x="566400" y="1917051"/>
            <a:ext cx="4890925" cy="1141225"/>
          </a:xfrm>
          <a:prstGeom prst="rect">
            <a:avLst/>
          </a:prstGeom>
          <a:noFill/>
          <a:ln>
            <a:noFill/>
          </a:ln>
        </p:spPr>
      </p:pic>
      <p:cxnSp>
        <p:nvCxnSpPr>
          <p:cNvPr id="132" name="Google Shape;132;p20"/>
          <p:cNvCxnSpPr>
            <a:stCxn id="131" idx="3"/>
            <a:endCxn id="133" idx="1"/>
          </p:cNvCxnSpPr>
          <p:nvPr/>
        </p:nvCxnSpPr>
        <p:spPr>
          <a:xfrm>
            <a:off x="5457325" y="2487663"/>
            <a:ext cx="666000" cy="0"/>
          </a:xfrm>
          <a:prstGeom prst="straightConnector1">
            <a:avLst/>
          </a:prstGeom>
          <a:noFill/>
          <a:ln cap="flat" cmpd="sng" w="9525">
            <a:solidFill>
              <a:srgbClr val="191919"/>
            </a:solidFill>
            <a:prstDash val="solid"/>
            <a:round/>
            <a:headEnd len="med" w="med" type="none"/>
            <a:tailEnd len="med" w="med" type="triangle"/>
          </a:ln>
        </p:spPr>
      </p:cxnSp>
      <p:sp>
        <p:nvSpPr>
          <p:cNvPr id="134" name="Google Shape;134;p20"/>
          <p:cNvSpPr txBox="1"/>
          <p:nvPr/>
        </p:nvSpPr>
        <p:spPr>
          <a:xfrm>
            <a:off x="619975" y="3092200"/>
            <a:ext cx="27708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a:latin typeface="Catamaran"/>
                <a:ea typeface="Catamaran"/>
                <a:cs typeface="Catamaran"/>
                <a:sym typeface="Catamaran"/>
              </a:rPr>
              <a:t>(Seremi de medioambiente, 2023)</a:t>
            </a:r>
            <a:endParaRPr>
              <a:latin typeface="Catamaran"/>
              <a:ea typeface="Catamaran"/>
              <a:cs typeface="Catamaran"/>
              <a:sym typeface="Catamaran"/>
            </a:endParaRPr>
          </a:p>
        </p:txBody>
      </p:sp>
      <p:sp>
        <p:nvSpPr>
          <p:cNvPr id="133" name="Google Shape;133;p20"/>
          <p:cNvSpPr txBox="1"/>
          <p:nvPr/>
        </p:nvSpPr>
        <p:spPr>
          <a:xfrm>
            <a:off x="6123225" y="2127975"/>
            <a:ext cx="26145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CL">
                <a:latin typeface="Catamaran"/>
                <a:ea typeface="Catamaran"/>
                <a:cs typeface="Catamaran"/>
                <a:sym typeface="Catamaran"/>
              </a:rPr>
              <a:t>Temperatura</a:t>
            </a:r>
            <a:r>
              <a:rPr lang="es-CL">
                <a:latin typeface="Catamaran"/>
                <a:ea typeface="Catamaran"/>
                <a:cs typeface="Catamaran"/>
                <a:sym typeface="Catamaran"/>
              </a:rPr>
              <a:t> y </a:t>
            </a:r>
            <a:r>
              <a:rPr b="1" lang="es-CL">
                <a:latin typeface="Catamaran"/>
                <a:ea typeface="Catamaran"/>
                <a:cs typeface="Catamaran"/>
                <a:sym typeface="Catamaran"/>
              </a:rPr>
              <a:t>precipitaciones</a:t>
            </a:r>
            <a:r>
              <a:rPr lang="es-CL">
                <a:latin typeface="Catamaran"/>
                <a:ea typeface="Catamaran"/>
                <a:cs typeface="Catamaran"/>
                <a:sym typeface="Catamaran"/>
              </a:rPr>
              <a:t> parecen ser importantes</a:t>
            </a:r>
            <a:endParaRPr>
              <a:latin typeface="Catamaran"/>
              <a:ea typeface="Catamaran"/>
              <a:cs typeface="Catamaran"/>
              <a:sym typeface="Catamaran"/>
            </a:endParaRPr>
          </a:p>
        </p:txBody>
      </p:sp>
      <p:sp>
        <p:nvSpPr>
          <p:cNvPr id="135" name="Google Shape;135;p20"/>
          <p:cNvSpPr txBox="1"/>
          <p:nvPr>
            <p:ph idx="1" type="body"/>
          </p:nvPr>
        </p:nvSpPr>
        <p:spPr>
          <a:xfrm>
            <a:off x="313590" y="994695"/>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CL"/>
              <a:t>¿Existe correlación entre la </a:t>
            </a:r>
            <a:r>
              <a:rPr lang="es-CL">
                <a:solidFill>
                  <a:srgbClr val="38761D"/>
                </a:solidFill>
              </a:rPr>
              <a:t>concentración de algas</a:t>
            </a:r>
            <a:r>
              <a:rPr lang="es-CL"/>
              <a:t> y algún </a:t>
            </a:r>
            <a:r>
              <a:rPr lang="es-CL">
                <a:solidFill>
                  <a:srgbClr val="FF0000"/>
                </a:solidFill>
              </a:rPr>
              <a:t>efecto climatológico</a:t>
            </a:r>
            <a:r>
              <a:rPr lang="es-CL"/>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635000" y="218200"/>
            <a:ext cx="378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Caso de estudio</a:t>
            </a:r>
            <a:endParaRPr/>
          </a:p>
        </p:txBody>
      </p:sp>
      <p:sp>
        <p:nvSpPr>
          <p:cNvPr id="141" name="Google Shape;141;p21"/>
          <p:cNvSpPr txBox="1"/>
          <p:nvPr>
            <p:ph idx="1" type="body"/>
          </p:nvPr>
        </p:nvSpPr>
        <p:spPr>
          <a:xfrm>
            <a:off x="989166" y="970246"/>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CL"/>
              <a:t>¿Existe correlación entre la </a:t>
            </a:r>
            <a:r>
              <a:rPr lang="es-CL">
                <a:solidFill>
                  <a:srgbClr val="38761D"/>
                </a:solidFill>
              </a:rPr>
              <a:t>concentración de algas</a:t>
            </a:r>
            <a:r>
              <a:rPr lang="es-CL"/>
              <a:t> y algún </a:t>
            </a:r>
            <a:r>
              <a:rPr lang="es-CL">
                <a:solidFill>
                  <a:srgbClr val="FF0000"/>
                </a:solidFill>
              </a:rPr>
              <a:t>efecto climatológico</a:t>
            </a:r>
            <a:r>
              <a:rPr lang="es-CL"/>
              <a:t>?</a:t>
            </a:r>
            <a:endParaRPr/>
          </a:p>
        </p:txBody>
      </p:sp>
      <p:pic>
        <p:nvPicPr>
          <p:cNvPr id="142" name="Google Shape;142;p21"/>
          <p:cNvPicPr preferRelativeResize="0"/>
          <p:nvPr/>
        </p:nvPicPr>
        <p:blipFill>
          <a:blip r:embed="rId3">
            <a:alphaModFix/>
          </a:blip>
          <a:stretch>
            <a:fillRect/>
          </a:stretch>
        </p:blipFill>
        <p:spPr>
          <a:xfrm>
            <a:off x="404675" y="2108001"/>
            <a:ext cx="4890925" cy="1141225"/>
          </a:xfrm>
          <a:prstGeom prst="rect">
            <a:avLst/>
          </a:prstGeom>
          <a:noFill/>
          <a:ln>
            <a:noFill/>
          </a:ln>
        </p:spPr>
      </p:pic>
      <p:cxnSp>
        <p:nvCxnSpPr>
          <p:cNvPr id="143" name="Google Shape;143;p21"/>
          <p:cNvCxnSpPr>
            <a:stCxn id="142" idx="3"/>
            <a:endCxn id="144" idx="1"/>
          </p:cNvCxnSpPr>
          <p:nvPr/>
        </p:nvCxnSpPr>
        <p:spPr>
          <a:xfrm flipH="1" rot="10800000">
            <a:off x="5295600" y="2487813"/>
            <a:ext cx="827700" cy="190800"/>
          </a:xfrm>
          <a:prstGeom prst="straightConnector1">
            <a:avLst/>
          </a:prstGeom>
          <a:noFill/>
          <a:ln cap="flat" cmpd="sng" w="9525">
            <a:solidFill>
              <a:srgbClr val="191919"/>
            </a:solidFill>
            <a:prstDash val="solid"/>
            <a:round/>
            <a:headEnd len="med" w="med" type="none"/>
            <a:tailEnd len="med" w="med" type="triangle"/>
          </a:ln>
        </p:spPr>
      </p:cxnSp>
      <p:sp>
        <p:nvSpPr>
          <p:cNvPr id="145" name="Google Shape;145;p21"/>
          <p:cNvSpPr txBox="1"/>
          <p:nvPr/>
        </p:nvSpPr>
        <p:spPr>
          <a:xfrm>
            <a:off x="619975" y="3092200"/>
            <a:ext cx="27708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a:latin typeface="Catamaran"/>
                <a:ea typeface="Catamaran"/>
                <a:cs typeface="Catamaran"/>
                <a:sym typeface="Catamaran"/>
              </a:rPr>
              <a:t>(Seremi de medioambiente, 2023)</a:t>
            </a:r>
            <a:endParaRPr>
              <a:latin typeface="Catamaran"/>
              <a:ea typeface="Catamaran"/>
              <a:cs typeface="Catamaran"/>
              <a:sym typeface="Catamaran"/>
            </a:endParaRPr>
          </a:p>
        </p:txBody>
      </p:sp>
      <p:sp>
        <p:nvSpPr>
          <p:cNvPr id="144" name="Google Shape;144;p21"/>
          <p:cNvSpPr txBox="1"/>
          <p:nvPr/>
        </p:nvSpPr>
        <p:spPr>
          <a:xfrm>
            <a:off x="6123225" y="2127975"/>
            <a:ext cx="26145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CL">
                <a:latin typeface="Catamaran"/>
                <a:ea typeface="Catamaran"/>
                <a:cs typeface="Catamaran"/>
                <a:sym typeface="Catamaran"/>
              </a:rPr>
              <a:t>Temperatura</a:t>
            </a:r>
            <a:r>
              <a:rPr lang="es-CL">
                <a:latin typeface="Catamaran"/>
                <a:ea typeface="Catamaran"/>
                <a:cs typeface="Catamaran"/>
                <a:sym typeface="Catamaran"/>
              </a:rPr>
              <a:t> y </a:t>
            </a:r>
            <a:r>
              <a:rPr b="1" lang="es-CL">
                <a:latin typeface="Catamaran"/>
                <a:ea typeface="Catamaran"/>
                <a:cs typeface="Catamaran"/>
                <a:sym typeface="Catamaran"/>
              </a:rPr>
              <a:t>precipitaciones</a:t>
            </a:r>
            <a:r>
              <a:rPr lang="es-CL">
                <a:latin typeface="Catamaran"/>
                <a:ea typeface="Catamaran"/>
                <a:cs typeface="Catamaran"/>
                <a:sym typeface="Catamaran"/>
              </a:rPr>
              <a:t> parecen ser importantes</a:t>
            </a:r>
            <a:endParaRPr>
              <a:latin typeface="Catamaran"/>
              <a:ea typeface="Catamaran"/>
              <a:cs typeface="Catamaran"/>
              <a:sym typeface="Catamaran"/>
            </a:endParaRPr>
          </a:p>
        </p:txBody>
      </p:sp>
      <p:sp>
        <p:nvSpPr>
          <p:cNvPr id="146" name="Google Shape;146;p21"/>
          <p:cNvSpPr txBox="1"/>
          <p:nvPr/>
        </p:nvSpPr>
        <p:spPr>
          <a:xfrm>
            <a:off x="4921575" y="3890125"/>
            <a:ext cx="3444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CL">
                <a:latin typeface="Catamaran"/>
                <a:ea typeface="Catamaran"/>
                <a:cs typeface="Catamaran"/>
                <a:sym typeface="Catamaran"/>
              </a:rPr>
              <a:t>Bloom de algas en 2020 en Quellón, Chiloé.</a:t>
            </a:r>
            <a:endParaRPr>
              <a:latin typeface="Catamaran"/>
              <a:ea typeface="Catamaran"/>
              <a:cs typeface="Catamaran"/>
              <a:sym typeface="Catamaran"/>
            </a:endParaRPr>
          </a:p>
          <a:p>
            <a:pPr indent="0" lvl="0" marL="0" rtl="0" algn="ctr">
              <a:spcBef>
                <a:spcPts val="0"/>
              </a:spcBef>
              <a:spcAft>
                <a:spcPts val="0"/>
              </a:spcAft>
              <a:buNone/>
            </a:pPr>
            <a:r>
              <a:rPr b="1" lang="es-CL">
                <a:solidFill>
                  <a:schemeClr val="dk1"/>
                </a:solidFill>
                <a:latin typeface="Catamaran"/>
                <a:ea typeface="Catamaran"/>
                <a:cs typeface="Catamaran"/>
                <a:sym typeface="Catamaran"/>
              </a:rPr>
              <a:t>31 de Marzo.</a:t>
            </a:r>
            <a:endParaRPr b="1">
              <a:solidFill>
                <a:schemeClr val="dk1"/>
              </a:solidFill>
              <a:latin typeface="Catamaran"/>
              <a:ea typeface="Catamaran"/>
              <a:cs typeface="Catamaran"/>
              <a:sym typeface="Catamaran"/>
            </a:endParaRPr>
          </a:p>
        </p:txBody>
      </p:sp>
      <p:cxnSp>
        <p:nvCxnSpPr>
          <p:cNvPr id="147" name="Google Shape;147;p21"/>
          <p:cNvCxnSpPr>
            <a:stCxn id="146" idx="1"/>
            <a:endCxn id="148" idx="3"/>
          </p:cNvCxnSpPr>
          <p:nvPr/>
        </p:nvCxnSpPr>
        <p:spPr>
          <a:xfrm rot="10800000">
            <a:off x="3806175" y="3791575"/>
            <a:ext cx="1115400" cy="384900"/>
          </a:xfrm>
          <a:prstGeom prst="straightConnector1">
            <a:avLst/>
          </a:prstGeom>
          <a:noFill/>
          <a:ln cap="flat" cmpd="sng" w="9525">
            <a:solidFill>
              <a:srgbClr val="191919"/>
            </a:solidFill>
            <a:prstDash val="solid"/>
            <a:round/>
            <a:headEnd len="med" w="med" type="none"/>
            <a:tailEnd len="med" w="med" type="triangle"/>
          </a:ln>
        </p:spPr>
      </p:cxnSp>
      <p:cxnSp>
        <p:nvCxnSpPr>
          <p:cNvPr id="149" name="Google Shape;149;p21"/>
          <p:cNvCxnSpPr>
            <a:stCxn id="146" idx="1"/>
            <a:endCxn id="150" idx="3"/>
          </p:cNvCxnSpPr>
          <p:nvPr/>
        </p:nvCxnSpPr>
        <p:spPr>
          <a:xfrm rot="10800000">
            <a:off x="3806475" y="4176475"/>
            <a:ext cx="1115100" cy="0"/>
          </a:xfrm>
          <a:prstGeom prst="straightConnector1">
            <a:avLst/>
          </a:prstGeom>
          <a:noFill/>
          <a:ln cap="flat" cmpd="sng" w="9525">
            <a:solidFill>
              <a:srgbClr val="191919"/>
            </a:solidFill>
            <a:prstDash val="solid"/>
            <a:round/>
            <a:headEnd len="med" w="med" type="none"/>
            <a:tailEnd len="med" w="med" type="triangle"/>
          </a:ln>
        </p:spPr>
      </p:cxnSp>
      <p:cxnSp>
        <p:nvCxnSpPr>
          <p:cNvPr id="151" name="Google Shape;151;p21"/>
          <p:cNvCxnSpPr>
            <a:stCxn id="146" idx="1"/>
          </p:cNvCxnSpPr>
          <p:nvPr/>
        </p:nvCxnSpPr>
        <p:spPr>
          <a:xfrm flipH="1">
            <a:off x="3824475" y="4176475"/>
            <a:ext cx="1097100" cy="428400"/>
          </a:xfrm>
          <a:prstGeom prst="straightConnector1">
            <a:avLst/>
          </a:prstGeom>
          <a:noFill/>
          <a:ln cap="flat" cmpd="sng" w="9525">
            <a:solidFill>
              <a:srgbClr val="191919"/>
            </a:solidFill>
            <a:prstDash val="solid"/>
            <a:round/>
            <a:headEnd len="med" w="med" type="none"/>
            <a:tailEnd len="med" w="med" type="triangle"/>
          </a:ln>
        </p:spPr>
      </p:cxnSp>
      <p:sp>
        <p:nvSpPr>
          <p:cNvPr id="148" name="Google Shape;148;p21"/>
          <p:cNvSpPr txBox="1"/>
          <p:nvPr/>
        </p:nvSpPr>
        <p:spPr>
          <a:xfrm>
            <a:off x="858400" y="3607750"/>
            <a:ext cx="2947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a:latin typeface="Catamaran"/>
                <a:ea typeface="Catamaran"/>
                <a:cs typeface="Catamaran"/>
                <a:sym typeface="Catamaran"/>
              </a:rPr>
              <a:t>Datos Raster </a:t>
            </a:r>
            <a:r>
              <a:rPr b="1" lang="es-CL">
                <a:latin typeface="Catamaran"/>
                <a:ea typeface="Catamaran"/>
                <a:cs typeface="Catamaran"/>
                <a:sym typeface="Catamaran"/>
              </a:rPr>
              <a:t>Sentinel 3 + OC4ME</a:t>
            </a:r>
            <a:endParaRPr b="1">
              <a:latin typeface="Catamaran"/>
              <a:ea typeface="Catamaran"/>
              <a:cs typeface="Catamaran"/>
              <a:sym typeface="Catamaran"/>
            </a:endParaRPr>
          </a:p>
        </p:txBody>
      </p:sp>
      <p:sp>
        <p:nvSpPr>
          <p:cNvPr id="150" name="Google Shape;150;p21"/>
          <p:cNvSpPr txBox="1"/>
          <p:nvPr/>
        </p:nvSpPr>
        <p:spPr>
          <a:xfrm>
            <a:off x="858550" y="3992725"/>
            <a:ext cx="2947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a:latin typeface="Catamaran"/>
                <a:ea typeface="Catamaran"/>
                <a:cs typeface="Catamaran"/>
                <a:sym typeface="Catamaran"/>
              </a:rPr>
              <a:t>Datos Raster </a:t>
            </a:r>
            <a:r>
              <a:rPr b="1" lang="es-CL">
                <a:latin typeface="Catamaran"/>
                <a:ea typeface="Catamaran"/>
                <a:cs typeface="Catamaran"/>
                <a:sym typeface="Catamaran"/>
              </a:rPr>
              <a:t>ECMWF/ERA5/DAILY</a:t>
            </a:r>
            <a:endParaRPr b="1">
              <a:latin typeface="Catamaran"/>
              <a:ea typeface="Catamaran"/>
              <a:cs typeface="Catamaran"/>
              <a:sym typeface="Catamaran"/>
            </a:endParaRPr>
          </a:p>
        </p:txBody>
      </p:sp>
      <p:sp>
        <p:nvSpPr>
          <p:cNvPr id="152" name="Google Shape;152;p21"/>
          <p:cNvSpPr txBox="1"/>
          <p:nvPr/>
        </p:nvSpPr>
        <p:spPr>
          <a:xfrm>
            <a:off x="858475" y="4377700"/>
            <a:ext cx="2947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a:latin typeface="Catamaran"/>
                <a:ea typeface="Catamaran"/>
                <a:cs typeface="Catamaran"/>
                <a:sym typeface="Catamaran"/>
              </a:rPr>
              <a:t>Datos Raster </a:t>
            </a:r>
            <a:r>
              <a:rPr b="1" lang="es-CL">
                <a:latin typeface="Catamaran"/>
                <a:ea typeface="Catamaran"/>
                <a:cs typeface="Catamaran"/>
                <a:sym typeface="Catamaran"/>
              </a:rPr>
              <a:t>NASA/L3SMI</a:t>
            </a:r>
            <a:endParaRPr b="1">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lineal </a:t>
            </a:r>
            <a:r>
              <a:rPr lang="es-CL">
                <a:solidFill>
                  <a:srgbClr val="4A86E8"/>
                </a:solidFill>
              </a:rPr>
              <a:t>no espacial</a:t>
            </a:r>
            <a:endParaRPr/>
          </a:p>
        </p:txBody>
      </p:sp>
      <p:sp>
        <p:nvSpPr>
          <p:cNvPr id="158" name="Google Shape;158;p22"/>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-Un primer análisis fue sin ningún tipo de dependencia espacial.</a:t>
            </a:r>
            <a:endParaRPr/>
          </a:p>
          <a:p>
            <a:pPr indent="0" lvl="0" marL="0" rtl="0" algn="l">
              <a:spcBef>
                <a:spcPts val="0"/>
              </a:spcBef>
              <a:spcAft>
                <a:spcPts val="0"/>
              </a:spcAft>
              <a:buNone/>
            </a:pPr>
            <a:r>
              <a:t/>
            </a:r>
            <a:endParaRPr/>
          </a:p>
        </p:txBody>
      </p:sp>
      <p:pic>
        <p:nvPicPr>
          <p:cNvPr id="159" name="Google Shape;159;p22"/>
          <p:cNvPicPr preferRelativeResize="0"/>
          <p:nvPr/>
        </p:nvPicPr>
        <p:blipFill rotWithShape="1">
          <a:blip r:embed="rId3">
            <a:alphaModFix/>
          </a:blip>
          <a:srcRect b="0" l="7697" r="0" t="0"/>
          <a:stretch/>
        </p:blipFill>
        <p:spPr>
          <a:xfrm>
            <a:off x="313600" y="1722200"/>
            <a:ext cx="5323074" cy="232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lineal </a:t>
            </a:r>
            <a:r>
              <a:rPr lang="es-CL">
                <a:solidFill>
                  <a:srgbClr val="4A86E8"/>
                </a:solidFill>
              </a:rPr>
              <a:t>no espacial</a:t>
            </a:r>
            <a:br>
              <a:rPr lang="es-CL"/>
            </a:br>
            <a:endParaRPr/>
          </a:p>
        </p:txBody>
      </p:sp>
      <p:sp>
        <p:nvSpPr>
          <p:cNvPr id="165" name="Google Shape;165;p23"/>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-Un primer análisis fue sin ningún tipo de dependencia espacial.</a:t>
            </a:r>
            <a:endParaRPr/>
          </a:p>
          <a:p>
            <a:pPr indent="0" lvl="0" marL="0" rtl="0" algn="l">
              <a:spcBef>
                <a:spcPts val="0"/>
              </a:spcBef>
              <a:spcAft>
                <a:spcPts val="0"/>
              </a:spcAft>
              <a:buNone/>
            </a:pPr>
            <a:r>
              <a:t/>
            </a:r>
            <a:endParaRPr/>
          </a:p>
        </p:txBody>
      </p:sp>
      <p:pic>
        <p:nvPicPr>
          <p:cNvPr id="166" name="Google Shape;166;p23"/>
          <p:cNvPicPr preferRelativeResize="0"/>
          <p:nvPr/>
        </p:nvPicPr>
        <p:blipFill rotWithShape="1">
          <a:blip r:embed="rId3">
            <a:alphaModFix/>
          </a:blip>
          <a:srcRect b="0" l="7697" r="0" t="0"/>
          <a:stretch/>
        </p:blipFill>
        <p:spPr>
          <a:xfrm>
            <a:off x="313600" y="1722200"/>
            <a:ext cx="5323074" cy="2326800"/>
          </a:xfrm>
          <a:prstGeom prst="rect">
            <a:avLst/>
          </a:prstGeom>
          <a:noFill/>
          <a:ln>
            <a:noFill/>
          </a:ln>
        </p:spPr>
      </p:pic>
      <p:cxnSp>
        <p:nvCxnSpPr>
          <p:cNvPr id="167" name="Google Shape;167;p23"/>
          <p:cNvCxnSpPr/>
          <p:nvPr/>
        </p:nvCxnSpPr>
        <p:spPr>
          <a:xfrm flipH="1" rot="10800000">
            <a:off x="2548800" y="2701925"/>
            <a:ext cx="3551400" cy="1255200"/>
          </a:xfrm>
          <a:prstGeom prst="straightConnector1">
            <a:avLst/>
          </a:prstGeom>
          <a:noFill/>
          <a:ln cap="flat" cmpd="sng" w="9525">
            <a:solidFill>
              <a:schemeClr val="dk1"/>
            </a:solidFill>
            <a:prstDash val="solid"/>
            <a:round/>
            <a:headEnd len="med" w="med" type="none"/>
            <a:tailEnd len="med" w="med" type="triangle"/>
          </a:ln>
        </p:spPr>
      </p:cxnSp>
      <p:sp>
        <p:nvSpPr>
          <p:cNvPr id="168" name="Google Shape;168;p23"/>
          <p:cNvSpPr txBox="1"/>
          <p:nvPr/>
        </p:nvSpPr>
        <p:spPr>
          <a:xfrm>
            <a:off x="6176775" y="2353650"/>
            <a:ext cx="28779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L" sz="2200">
                <a:latin typeface="Catamaran"/>
                <a:ea typeface="Catamaran"/>
                <a:cs typeface="Catamaran"/>
                <a:sym typeface="Catamaran"/>
              </a:rPr>
              <a:t>Coeficiente de determinación: </a:t>
            </a:r>
            <a:r>
              <a:rPr lang="es-CL" sz="2200">
                <a:solidFill>
                  <a:srgbClr val="6AA84F"/>
                </a:solidFill>
                <a:latin typeface="Catamaran"/>
                <a:ea typeface="Catamaran"/>
                <a:cs typeface="Catamaran"/>
                <a:sym typeface="Catamaran"/>
              </a:rPr>
              <a:t>0.647</a:t>
            </a:r>
            <a:endParaRPr sz="2200">
              <a:solidFill>
                <a:srgbClr val="6AA84F"/>
              </a:solidFill>
              <a:latin typeface="Catamaran"/>
              <a:ea typeface="Catamaran"/>
              <a:cs typeface="Catamaran"/>
              <a:sym typeface="Catamaran"/>
            </a:endParaRPr>
          </a:p>
          <a:p>
            <a:pPr indent="0" lvl="0" marL="0" rtl="0" algn="l">
              <a:spcBef>
                <a:spcPts val="0"/>
              </a:spcBef>
              <a:spcAft>
                <a:spcPts val="0"/>
              </a:spcAft>
              <a:buNone/>
            </a:pPr>
            <a:r>
              <a:t/>
            </a:r>
            <a:endParaRPr sz="2200">
              <a:solidFill>
                <a:srgbClr val="FF0000"/>
              </a:solidFill>
              <a:latin typeface="Catamaran"/>
              <a:ea typeface="Catamaran"/>
              <a:cs typeface="Catamaran"/>
              <a:sym typeface="Catamar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9600" y="126350"/>
            <a:ext cx="95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Espacial con </a:t>
            </a:r>
            <a:r>
              <a:rPr b="1" lang="es-CL">
                <a:solidFill>
                  <a:srgbClr val="4A86E8"/>
                </a:solidFill>
                <a:latin typeface="Lexend Deca"/>
                <a:ea typeface="Lexend Deca"/>
                <a:cs typeface="Lexend Deca"/>
                <a:sym typeface="Lexend Deca"/>
              </a:rPr>
              <a:t>efectos exógenos</a:t>
            </a:r>
            <a:endParaRPr b="1">
              <a:solidFill>
                <a:srgbClr val="4A86E8"/>
              </a:solidFill>
              <a:latin typeface="Lexend Deca"/>
              <a:ea typeface="Lexend Deca"/>
              <a:cs typeface="Lexend Deca"/>
              <a:sym typeface="Lexend Deca"/>
            </a:endParaRPr>
          </a:p>
        </p:txBody>
      </p:sp>
      <p:sp>
        <p:nvSpPr>
          <p:cNvPr id="174" name="Google Shape;174;p24"/>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CL"/>
              <a:t>Considerando que OC4Me es un algoritmo de </a:t>
            </a:r>
            <a:r>
              <a:rPr lang="es-CL"/>
              <a:t>variable logarítmica</a:t>
            </a:r>
            <a:r>
              <a:rPr lang="es-CL"/>
              <a:t>:</a:t>
            </a:r>
            <a:endParaRPr/>
          </a:p>
          <a:p>
            <a:pPr indent="0" lvl="0" marL="457200" rtl="0" algn="l">
              <a:spcBef>
                <a:spcPts val="0"/>
              </a:spcBef>
              <a:spcAft>
                <a:spcPts val="0"/>
              </a:spcAft>
              <a:buNone/>
            </a:pPr>
            <a:r>
              <a:rPr lang="es-CL"/>
              <a:t>	Aplicación de </a:t>
            </a:r>
            <a:r>
              <a:rPr lang="es-CL">
                <a:solidFill>
                  <a:srgbClr val="FF0000"/>
                </a:solidFill>
              </a:rPr>
              <a:t>logaritmo</a:t>
            </a:r>
            <a:r>
              <a:rPr lang="es-CL"/>
              <a:t> para retornar a linealidad </a:t>
            </a:r>
            <a:r>
              <a:rPr lang="es-CL"/>
              <a:t>podría</a:t>
            </a:r>
            <a:r>
              <a:rPr lang="es-CL"/>
              <a:t> mejorar el resultado.</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s-CL"/>
              <a:t>Se considera </a:t>
            </a:r>
            <a:r>
              <a:rPr lang="es-CL">
                <a:solidFill>
                  <a:srgbClr val="FF0000"/>
                </a:solidFill>
              </a:rPr>
              <a:t>Lag Espacial</a:t>
            </a:r>
            <a:r>
              <a:rPr lang="es-CL"/>
              <a:t> de variables con matriz de pesos tipo </a:t>
            </a:r>
            <a:r>
              <a:rPr b="1" lang="es-CL">
                <a:solidFill>
                  <a:schemeClr val="dk1"/>
                </a:solidFill>
              </a:rPr>
              <a:t>Rook</a:t>
            </a:r>
            <a:r>
              <a:rPr lang="es-CL"/>
              <a:t>.</a:t>
            </a:r>
            <a:br>
              <a:rPr lang="es-CL"/>
            </a:b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7"/>
          <p:cNvSpPr txBox="1"/>
          <p:nvPr>
            <p:ph type="ctrTitle"/>
          </p:nvPr>
        </p:nvSpPr>
        <p:spPr>
          <a:xfrm>
            <a:off x="713250" y="371475"/>
            <a:ext cx="7717500" cy="1363686"/>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s-CL" sz="3600"/>
              <a:t>Trabajo Final –Bloom de algas</a:t>
            </a:r>
            <a:endParaRPr b="1" sz="3600"/>
          </a:p>
        </p:txBody>
      </p:sp>
      <p:cxnSp>
        <p:nvCxnSpPr>
          <p:cNvPr id="28" name="Google Shape;28;p7"/>
          <p:cNvCxnSpPr/>
          <p:nvPr/>
        </p:nvCxnSpPr>
        <p:spPr>
          <a:xfrm>
            <a:off x="2865000" y="2077419"/>
            <a:ext cx="3109200" cy="0"/>
          </a:xfrm>
          <a:prstGeom prst="straightConnector1">
            <a:avLst/>
          </a:prstGeom>
          <a:noFill/>
          <a:ln cap="flat" cmpd="sng" w="38100">
            <a:solidFill>
              <a:schemeClr val="accent3"/>
            </a:solidFill>
            <a:prstDash val="solid"/>
            <a:round/>
            <a:headEnd len="sm" w="sm" type="none"/>
            <a:tailEnd len="sm" w="sm" type="none"/>
          </a:ln>
        </p:spPr>
      </p:cxnSp>
      <p:pic>
        <p:nvPicPr>
          <p:cNvPr descr="Sigue el problema: Nuevo bloom de algas en lago Villarrica alerta a la  comunidad | Ladera Sur" id="29" name="Google Shape;29;p7"/>
          <p:cNvPicPr preferRelativeResize="0"/>
          <p:nvPr/>
        </p:nvPicPr>
        <p:blipFill rotWithShape="1">
          <a:blip r:embed="rId3">
            <a:alphaModFix/>
          </a:blip>
          <a:srcRect b="0" l="0" r="0" t="0"/>
          <a:stretch/>
        </p:blipFill>
        <p:spPr>
          <a:xfrm>
            <a:off x="2455863" y="2314575"/>
            <a:ext cx="3630612" cy="25823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9600" y="126350"/>
            <a:ext cx="95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Espacial con </a:t>
            </a:r>
            <a:r>
              <a:rPr b="1" lang="es-CL">
                <a:solidFill>
                  <a:srgbClr val="4A86E8"/>
                </a:solidFill>
                <a:latin typeface="Lexend Deca"/>
                <a:ea typeface="Lexend Deca"/>
                <a:cs typeface="Lexend Deca"/>
                <a:sym typeface="Lexend Deca"/>
              </a:rPr>
              <a:t>efectos exógenos</a:t>
            </a:r>
            <a:endParaRPr b="1">
              <a:solidFill>
                <a:srgbClr val="4A86E8"/>
              </a:solidFill>
              <a:latin typeface="Lexend Deca"/>
              <a:ea typeface="Lexend Deca"/>
              <a:cs typeface="Lexend Deca"/>
              <a:sym typeface="Lexend Deca"/>
            </a:endParaRPr>
          </a:p>
        </p:txBody>
      </p:sp>
      <p:sp>
        <p:nvSpPr>
          <p:cNvPr id="180" name="Google Shape;180;p25"/>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br>
              <a:rPr lang="es-CL"/>
            </a:br>
            <a:endParaRPr/>
          </a:p>
        </p:txBody>
      </p:sp>
      <p:pic>
        <p:nvPicPr>
          <p:cNvPr id="181" name="Google Shape;181;p25"/>
          <p:cNvPicPr preferRelativeResize="0"/>
          <p:nvPr/>
        </p:nvPicPr>
        <p:blipFill rotWithShape="1">
          <a:blip r:embed="rId3">
            <a:alphaModFix/>
          </a:blip>
          <a:srcRect b="0" l="0" r="16687" t="0"/>
          <a:stretch/>
        </p:blipFill>
        <p:spPr>
          <a:xfrm>
            <a:off x="183475" y="1092613"/>
            <a:ext cx="4082674" cy="3891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9600" y="126350"/>
            <a:ext cx="95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Espacial con </a:t>
            </a:r>
            <a:r>
              <a:rPr b="1" lang="es-CL">
                <a:solidFill>
                  <a:srgbClr val="4A86E8"/>
                </a:solidFill>
                <a:latin typeface="Lexend Deca"/>
                <a:ea typeface="Lexend Deca"/>
                <a:cs typeface="Lexend Deca"/>
                <a:sym typeface="Lexend Deca"/>
              </a:rPr>
              <a:t>efectos exógenos</a:t>
            </a:r>
            <a:endParaRPr b="1">
              <a:solidFill>
                <a:srgbClr val="4A86E8"/>
              </a:solidFill>
              <a:latin typeface="Lexend Deca"/>
              <a:ea typeface="Lexend Deca"/>
              <a:cs typeface="Lexend Deca"/>
              <a:sym typeface="Lexend Deca"/>
            </a:endParaRPr>
          </a:p>
        </p:txBody>
      </p:sp>
      <p:sp>
        <p:nvSpPr>
          <p:cNvPr id="187" name="Google Shape;187;p26"/>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br>
              <a:rPr lang="es-CL"/>
            </a:br>
            <a:endParaRPr/>
          </a:p>
        </p:txBody>
      </p:sp>
      <p:sp>
        <p:nvSpPr>
          <p:cNvPr id="188" name="Google Shape;188;p26"/>
          <p:cNvSpPr txBox="1"/>
          <p:nvPr/>
        </p:nvSpPr>
        <p:spPr>
          <a:xfrm>
            <a:off x="5018625" y="991225"/>
            <a:ext cx="3719100" cy="3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a:p>
            <a:pPr indent="0" lvl="0" marL="0" rtl="0" algn="l">
              <a:spcBef>
                <a:spcPts val="0"/>
              </a:spcBef>
              <a:spcAft>
                <a:spcPts val="0"/>
              </a:spcAft>
              <a:buNone/>
            </a:pPr>
            <a:r>
              <a:rPr lang="es-CL">
                <a:latin typeface="Catamaran"/>
                <a:ea typeface="Catamaran"/>
                <a:cs typeface="Catamaran"/>
                <a:sym typeface="Catamaran"/>
              </a:rPr>
              <a:t>-Coeficiente de determinación: </a:t>
            </a:r>
            <a:r>
              <a:rPr b="1" lang="es-CL">
                <a:solidFill>
                  <a:srgbClr val="FF0000"/>
                </a:solidFill>
                <a:latin typeface="Catamaran"/>
                <a:ea typeface="Catamaran"/>
                <a:cs typeface="Catamaran"/>
                <a:sym typeface="Catamaran"/>
              </a:rPr>
              <a:t>0.69 </a:t>
            </a:r>
            <a:r>
              <a:rPr lang="es-CL">
                <a:solidFill>
                  <a:schemeClr val="dk1"/>
                </a:solidFill>
                <a:latin typeface="Catamaran"/>
                <a:ea typeface="Catamaran"/>
                <a:cs typeface="Catamaran"/>
                <a:sym typeface="Catamaran"/>
              </a:rPr>
              <a:t>&gt; </a:t>
            </a:r>
            <a:r>
              <a:rPr b="1" lang="es-CL">
                <a:solidFill>
                  <a:schemeClr val="dk1"/>
                </a:solidFill>
                <a:latin typeface="Catamaran"/>
                <a:ea typeface="Catamaran"/>
                <a:cs typeface="Catamaran"/>
                <a:sym typeface="Catamaran"/>
              </a:rPr>
              <a:t>0.647</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p:txBody>
      </p:sp>
      <p:pic>
        <p:nvPicPr>
          <p:cNvPr id="189" name="Google Shape;189;p26"/>
          <p:cNvPicPr preferRelativeResize="0"/>
          <p:nvPr/>
        </p:nvPicPr>
        <p:blipFill rotWithShape="1">
          <a:blip r:embed="rId3">
            <a:alphaModFix/>
          </a:blip>
          <a:srcRect b="0" l="0" r="16687" t="0"/>
          <a:stretch/>
        </p:blipFill>
        <p:spPr>
          <a:xfrm>
            <a:off x="183475" y="1092613"/>
            <a:ext cx="4082674" cy="3891024"/>
          </a:xfrm>
          <a:prstGeom prst="rect">
            <a:avLst/>
          </a:prstGeom>
          <a:noFill/>
          <a:ln>
            <a:noFill/>
          </a:ln>
        </p:spPr>
      </p:pic>
      <p:sp>
        <p:nvSpPr>
          <p:cNvPr id="190" name="Google Shape;190;p26"/>
          <p:cNvSpPr/>
          <p:nvPr/>
        </p:nvSpPr>
        <p:spPr>
          <a:xfrm>
            <a:off x="1415950" y="3245300"/>
            <a:ext cx="482400" cy="3138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6D9EE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9600" y="126350"/>
            <a:ext cx="95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Espacial con </a:t>
            </a:r>
            <a:r>
              <a:rPr b="1" lang="es-CL">
                <a:solidFill>
                  <a:srgbClr val="4A86E8"/>
                </a:solidFill>
                <a:latin typeface="Lexend Deca"/>
                <a:ea typeface="Lexend Deca"/>
                <a:cs typeface="Lexend Deca"/>
                <a:sym typeface="Lexend Deca"/>
              </a:rPr>
              <a:t>efectos exógenos</a:t>
            </a:r>
            <a:endParaRPr b="1">
              <a:solidFill>
                <a:srgbClr val="4A86E8"/>
              </a:solidFill>
              <a:latin typeface="Lexend Deca"/>
              <a:ea typeface="Lexend Deca"/>
              <a:cs typeface="Lexend Deca"/>
              <a:sym typeface="Lexend Deca"/>
            </a:endParaRPr>
          </a:p>
        </p:txBody>
      </p:sp>
      <p:sp>
        <p:nvSpPr>
          <p:cNvPr id="196" name="Google Shape;196;p27"/>
          <p:cNvSpPr txBox="1"/>
          <p:nvPr>
            <p:ph idx="1" type="body"/>
          </p:nvPr>
        </p:nvSpPr>
        <p:spPr>
          <a:xfrm>
            <a:off x="313725" y="916814"/>
            <a:ext cx="8424000" cy="398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br>
              <a:rPr lang="es-CL"/>
            </a:br>
            <a:endParaRPr/>
          </a:p>
        </p:txBody>
      </p:sp>
      <p:sp>
        <p:nvSpPr>
          <p:cNvPr id="197" name="Google Shape;197;p27"/>
          <p:cNvSpPr txBox="1"/>
          <p:nvPr/>
        </p:nvSpPr>
        <p:spPr>
          <a:xfrm>
            <a:off x="5018625" y="991225"/>
            <a:ext cx="3719100" cy="3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a:p>
            <a:pPr indent="0" lvl="0" marL="0" rtl="0" algn="l">
              <a:spcBef>
                <a:spcPts val="0"/>
              </a:spcBef>
              <a:spcAft>
                <a:spcPts val="0"/>
              </a:spcAft>
              <a:buNone/>
            </a:pPr>
            <a:r>
              <a:rPr lang="es-CL">
                <a:latin typeface="Catamaran"/>
                <a:ea typeface="Catamaran"/>
                <a:cs typeface="Catamaran"/>
                <a:sym typeface="Catamaran"/>
              </a:rPr>
              <a:t>-Coeficiente de determinación: </a:t>
            </a:r>
            <a:r>
              <a:rPr b="1" lang="es-CL">
                <a:solidFill>
                  <a:srgbClr val="FF0000"/>
                </a:solidFill>
                <a:latin typeface="Catamaran"/>
                <a:ea typeface="Catamaran"/>
                <a:cs typeface="Catamaran"/>
                <a:sym typeface="Catamaran"/>
              </a:rPr>
              <a:t>0.69 </a:t>
            </a:r>
            <a:r>
              <a:rPr lang="es-CL">
                <a:solidFill>
                  <a:schemeClr val="dk1"/>
                </a:solidFill>
                <a:latin typeface="Catamaran"/>
                <a:ea typeface="Catamaran"/>
                <a:cs typeface="Catamaran"/>
                <a:sym typeface="Catamaran"/>
              </a:rPr>
              <a:t>&gt; </a:t>
            </a:r>
            <a:r>
              <a:rPr b="1" lang="es-CL">
                <a:solidFill>
                  <a:schemeClr val="dk1"/>
                </a:solidFill>
                <a:latin typeface="Catamaran"/>
                <a:ea typeface="Catamaran"/>
                <a:cs typeface="Catamaran"/>
                <a:sym typeface="Catamaran"/>
              </a:rPr>
              <a:t>0.647</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Clr>
                <a:schemeClr val="hlink"/>
              </a:buClr>
              <a:buSzPts val="1100"/>
              <a:buFont typeface="Arial"/>
              <a:buNone/>
            </a:pPr>
            <a:r>
              <a:rPr lang="es-CL">
                <a:solidFill>
                  <a:schemeClr val="dk1"/>
                </a:solidFill>
                <a:latin typeface="Catamaran"/>
                <a:ea typeface="Catamaran"/>
                <a:cs typeface="Catamaran"/>
                <a:sym typeface="Catamaran"/>
              </a:rPr>
              <a:t>-Los estadísticos t (t-Statistic) no muestran </a:t>
            </a:r>
            <a:r>
              <a:rPr b="1" lang="es-CL">
                <a:solidFill>
                  <a:schemeClr val="dk1"/>
                </a:solidFill>
                <a:latin typeface="Catamaran"/>
                <a:ea typeface="Catamaran"/>
                <a:cs typeface="Catamaran"/>
                <a:sym typeface="Catamaran"/>
              </a:rPr>
              <a:t>ninguna información </a:t>
            </a:r>
            <a:r>
              <a:rPr lang="es-CL">
                <a:solidFill>
                  <a:schemeClr val="dk1"/>
                </a:solidFill>
                <a:latin typeface="Catamaran"/>
                <a:ea typeface="Catamaran"/>
                <a:cs typeface="Catamaran"/>
                <a:sym typeface="Catamaran"/>
              </a:rPr>
              <a:t>acerca de si la regresión entre una variable independiente y dependiente </a:t>
            </a:r>
            <a:r>
              <a:rPr b="1" lang="es-CL">
                <a:solidFill>
                  <a:schemeClr val="dk1"/>
                </a:solidFill>
                <a:latin typeface="Catamaran"/>
                <a:ea typeface="Catamaran"/>
                <a:cs typeface="Catamaran"/>
                <a:sym typeface="Catamaran"/>
              </a:rPr>
              <a:t>no es significativa</a:t>
            </a:r>
            <a:r>
              <a:rPr lang="es-CL">
                <a:solidFill>
                  <a:schemeClr val="dk1"/>
                </a:solidFill>
                <a:latin typeface="Catamaran"/>
                <a:ea typeface="Catamaran"/>
                <a:cs typeface="Catamaran"/>
                <a:sym typeface="Catamaran"/>
              </a:rPr>
              <a:t>.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p:txBody>
      </p:sp>
      <p:sp>
        <p:nvSpPr>
          <p:cNvPr id="198" name="Google Shape;198;p27"/>
          <p:cNvSpPr/>
          <p:nvPr/>
        </p:nvSpPr>
        <p:spPr>
          <a:xfrm>
            <a:off x="1209325" y="3145800"/>
            <a:ext cx="482400" cy="3138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6D9EEB"/>
              </a:solidFill>
            </a:endParaRPr>
          </a:p>
        </p:txBody>
      </p:sp>
      <p:pic>
        <p:nvPicPr>
          <p:cNvPr id="199" name="Google Shape;199;p27"/>
          <p:cNvPicPr preferRelativeResize="0"/>
          <p:nvPr/>
        </p:nvPicPr>
        <p:blipFill rotWithShape="1">
          <a:blip r:embed="rId3">
            <a:alphaModFix/>
          </a:blip>
          <a:srcRect b="0" l="0" r="16687" t="0"/>
          <a:stretch/>
        </p:blipFill>
        <p:spPr>
          <a:xfrm>
            <a:off x="183475" y="1092613"/>
            <a:ext cx="4082674" cy="3891024"/>
          </a:xfrm>
          <a:prstGeom prst="rect">
            <a:avLst/>
          </a:prstGeom>
          <a:noFill/>
          <a:ln>
            <a:noFill/>
          </a:ln>
        </p:spPr>
      </p:pic>
      <p:sp>
        <p:nvSpPr>
          <p:cNvPr id="200" name="Google Shape;200;p27"/>
          <p:cNvSpPr/>
          <p:nvPr/>
        </p:nvSpPr>
        <p:spPr>
          <a:xfrm>
            <a:off x="2781200" y="4101925"/>
            <a:ext cx="1546200" cy="8817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6D9EE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9600" y="126350"/>
            <a:ext cx="950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Regresión Espacial con </a:t>
            </a:r>
            <a:r>
              <a:rPr b="1" lang="es-CL">
                <a:solidFill>
                  <a:srgbClr val="4A86E8"/>
                </a:solidFill>
                <a:latin typeface="Lexend Deca"/>
                <a:ea typeface="Lexend Deca"/>
                <a:cs typeface="Lexend Deca"/>
                <a:sym typeface="Lexend Deca"/>
              </a:rPr>
              <a:t>efectos exógenos</a:t>
            </a:r>
            <a:endParaRPr b="1">
              <a:solidFill>
                <a:srgbClr val="4A86E8"/>
              </a:solidFill>
              <a:latin typeface="Lexend Deca"/>
              <a:ea typeface="Lexend Deca"/>
              <a:cs typeface="Lexend Deca"/>
              <a:sym typeface="Lexend Deca"/>
            </a:endParaRPr>
          </a:p>
        </p:txBody>
      </p:sp>
      <p:sp>
        <p:nvSpPr>
          <p:cNvPr id="206" name="Google Shape;206;p28"/>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br>
              <a:rPr lang="es-CL"/>
            </a:br>
            <a:endParaRPr/>
          </a:p>
        </p:txBody>
      </p:sp>
      <p:sp>
        <p:nvSpPr>
          <p:cNvPr id="207" name="Google Shape;207;p28"/>
          <p:cNvSpPr txBox="1"/>
          <p:nvPr/>
        </p:nvSpPr>
        <p:spPr>
          <a:xfrm>
            <a:off x="5018625" y="991225"/>
            <a:ext cx="3719100" cy="3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a:ea typeface="Catamaran"/>
              <a:cs typeface="Catamaran"/>
              <a:sym typeface="Catamaran"/>
            </a:endParaRPr>
          </a:p>
          <a:p>
            <a:pPr indent="0" lvl="0" marL="0" rtl="0" algn="l">
              <a:spcBef>
                <a:spcPts val="0"/>
              </a:spcBef>
              <a:spcAft>
                <a:spcPts val="0"/>
              </a:spcAft>
              <a:buNone/>
            </a:pPr>
            <a:r>
              <a:rPr lang="es-CL">
                <a:latin typeface="Catamaran"/>
                <a:ea typeface="Catamaran"/>
                <a:cs typeface="Catamaran"/>
                <a:sym typeface="Catamaran"/>
              </a:rPr>
              <a:t>-Coeficiente de determinación: </a:t>
            </a:r>
            <a:r>
              <a:rPr b="1" lang="es-CL">
                <a:solidFill>
                  <a:srgbClr val="FF0000"/>
                </a:solidFill>
                <a:latin typeface="Catamaran"/>
                <a:ea typeface="Catamaran"/>
                <a:cs typeface="Catamaran"/>
                <a:sym typeface="Catamaran"/>
              </a:rPr>
              <a:t>0.69 </a:t>
            </a:r>
            <a:r>
              <a:rPr lang="es-CL">
                <a:solidFill>
                  <a:schemeClr val="dk1"/>
                </a:solidFill>
                <a:latin typeface="Catamaran"/>
                <a:ea typeface="Catamaran"/>
                <a:cs typeface="Catamaran"/>
                <a:sym typeface="Catamaran"/>
              </a:rPr>
              <a:t>&gt; </a:t>
            </a:r>
            <a:r>
              <a:rPr b="1" lang="es-CL">
                <a:solidFill>
                  <a:schemeClr val="dk1"/>
                </a:solidFill>
                <a:latin typeface="Catamaran"/>
                <a:ea typeface="Catamaran"/>
                <a:cs typeface="Catamaran"/>
                <a:sym typeface="Catamaran"/>
              </a:rPr>
              <a:t>0.647</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rPr lang="es-CL">
                <a:solidFill>
                  <a:schemeClr val="dk1"/>
                </a:solidFill>
                <a:latin typeface="Catamaran"/>
                <a:ea typeface="Catamaran"/>
                <a:cs typeface="Catamaran"/>
                <a:sym typeface="Catamaran"/>
              </a:rPr>
              <a:t>-Los estadísticos t (t-Statistic) no muestran </a:t>
            </a:r>
            <a:r>
              <a:rPr b="1" lang="es-CL">
                <a:solidFill>
                  <a:schemeClr val="dk1"/>
                </a:solidFill>
                <a:latin typeface="Catamaran"/>
                <a:ea typeface="Catamaran"/>
                <a:cs typeface="Catamaran"/>
                <a:sym typeface="Catamaran"/>
              </a:rPr>
              <a:t>ninguna información </a:t>
            </a:r>
            <a:r>
              <a:rPr lang="es-CL">
                <a:solidFill>
                  <a:schemeClr val="dk1"/>
                </a:solidFill>
                <a:latin typeface="Catamaran"/>
                <a:ea typeface="Catamaran"/>
                <a:cs typeface="Catamaran"/>
                <a:sym typeface="Catamaran"/>
              </a:rPr>
              <a:t>acerca de si la regresión entre una variable independiente y dependiente </a:t>
            </a:r>
            <a:r>
              <a:rPr b="1" lang="es-CL">
                <a:solidFill>
                  <a:schemeClr val="dk1"/>
                </a:solidFill>
                <a:latin typeface="Catamaran"/>
                <a:ea typeface="Catamaran"/>
                <a:cs typeface="Catamaran"/>
                <a:sym typeface="Catamaran"/>
              </a:rPr>
              <a:t>no es significativa</a:t>
            </a:r>
            <a:r>
              <a:rPr lang="es-CL">
                <a:solidFill>
                  <a:schemeClr val="dk1"/>
                </a:solidFill>
                <a:latin typeface="Catamaran"/>
                <a:ea typeface="Catamaran"/>
                <a:cs typeface="Catamaran"/>
                <a:sym typeface="Catamaran"/>
              </a:rPr>
              <a:t>. </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rPr lang="es-CL">
                <a:solidFill>
                  <a:schemeClr val="dk1"/>
                </a:solidFill>
                <a:latin typeface="Catamaran"/>
                <a:ea typeface="Catamaran"/>
                <a:cs typeface="Catamaran"/>
                <a:sym typeface="Catamaran"/>
              </a:rPr>
              <a:t>-Podríamos concluir que el modelo si expresa cierta correlación entre el nivel de concentración de clorofila-a con la temperatura y las precipitaciones acomuladas.</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a:p>
            <a:pPr indent="0" lvl="0" marL="0" rtl="0" algn="l">
              <a:spcBef>
                <a:spcPts val="0"/>
              </a:spcBef>
              <a:spcAft>
                <a:spcPts val="0"/>
              </a:spcAft>
              <a:buNone/>
            </a:pPr>
            <a:r>
              <a:t/>
            </a:r>
            <a:endParaRPr>
              <a:solidFill>
                <a:schemeClr val="dk1"/>
              </a:solidFill>
              <a:latin typeface="Catamaran"/>
              <a:ea typeface="Catamaran"/>
              <a:cs typeface="Catamaran"/>
              <a:sym typeface="Catamaran"/>
            </a:endParaRPr>
          </a:p>
          <a:p>
            <a:pPr indent="0" lvl="0" marL="0" rtl="0" algn="l">
              <a:spcBef>
                <a:spcPts val="0"/>
              </a:spcBef>
              <a:spcAft>
                <a:spcPts val="0"/>
              </a:spcAft>
              <a:buNone/>
            </a:pPr>
            <a:r>
              <a:t/>
            </a:r>
            <a:endParaRPr b="1">
              <a:solidFill>
                <a:schemeClr val="dk1"/>
              </a:solidFill>
              <a:latin typeface="Catamaran"/>
              <a:ea typeface="Catamaran"/>
              <a:cs typeface="Catamaran"/>
              <a:sym typeface="Catamaran"/>
            </a:endParaRPr>
          </a:p>
        </p:txBody>
      </p:sp>
      <p:sp>
        <p:nvSpPr>
          <p:cNvPr id="208" name="Google Shape;208;p28"/>
          <p:cNvSpPr/>
          <p:nvPr/>
        </p:nvSpPr>
        <p:spPr>
          <a:xfrm>
            <a:off x="2556425" y="4010700"/>
            <a:ext cx="1546200" cy="8817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6D9EEB"/>
              </a:solidFill>
            </a:endParaRPr>
          </a:p>
        </p:txBody>
      </p:sp>
      <p:pic>
        <p:nvPicPr>
          <p:cNvPr id="209" name="Google Shape;209;p28"/>
          <p:cNvPicPr preferRelativeResize="0"/>
          <p:nvPr/>
        </p:nvPicPr>
        <p:blipFill rotWithShape="1">
          <a:blip r:embed="rId3">
            <a:alphaModFix/>
          </a:blip>
          <a:srcRect b="0" l="0" r="16687" t="0"/>
          <a:stretch/>
        </p:blipFill>
        <p:spPr>
          <a:xfrm>
            <a:off x="183475" y="1092613"/>
            <a:ext cx="4082674" cy="3891024"/>
          </a:xfrm>
          <a:prstGeom prst="rect">
            <a:avLst/>
          </a:prstGeom>
          <a:noFill/>
          <a:ln>
            <a:noFill/>
          </a:ln>
        </p:spPr>
      </p:pic>
      <p:sp>
        <p:nvSpPr>
          <p:cNvPr id="210" name="Google Shape;210;p28"/>
          <p:cNvSpPr/>
          <p:nvPr/>
        </p:nvSpPr>
        <p:spPr>
          <a:xfrm>
            <a:off x="2781200" y="4101925"/>
            <a:ext cx="1546200" cy="8817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6D9EE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Efectos en el turismo</a:t>
            </a:r>
            <a:endParaRPr/>
          </a:p>
        </p:txBody>
      </p:sp>
      <p:sp>
        <p:nvSpPr>
          <p:cNvPr id="216" name="Google Shape;216;p29"/>
          <p:cNvSpPr txBox="1"/>
          <p:nvPr>
            <p:ph idx="1" type="body"/>
          </p:nvPr>
        </p:nvSpPr>
        <p:spPr>
          <a:xfrm>
            <a:off x="313598" y="1154695"/>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t/>
            </a:r>
            <a:endParaRPr/>
          </a:p>
          <a:p>
            <a:pPr indent="-317500" lvl="0" marL="457200" rtl="0" algn="l">
              <a:spcBef>
                <a:spcPts val="0"/>
              </a:spcBef>
              <a:spcAft>
                <a:spcPts val="0"/>
              </a:spcAft>
              <a:buSzPts val="1400"/>
              <a:buChar char="-"/>
            </a:pPr>
            <a:r>
              <a:rPr lang="es-CL"/>
              <a:t>¿Existe correlación entre la </a:t>
            </a:r>
            <a:r>
              <a:rPr lang="es-CL">
                <a:solidFill>
                  <a:srgbClr val="38761D"/>
                </a:solidFill>
              </a:rPr>
              <a:t>concentración de algas</a:t>
            </a:r>
            <a:r>
              <a:rPr lang="es-CL"/>
              <a:t> y algún </a:t>
            </a:r>
            <a:r>
              <a:rPr lang="es-CL">
                <a:solidFill>
                  <a:srgbClr val="FF0000"/>
                </a:solidFill>
              </a:rPr>
              <a:t>efecto en el turismo?</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t/>
            </a:r>
            <a:endParaRPr>
              <a:solidFill>
                <a:srgbClr val="FF0000"/>
              </a:solidFill>
            </a:endParaRPr>
          </a:p>
          <a:p>
            <a:pPr indent="0" lvl="0" marL="457200" rtl="0" algn="l">
              <a:spcBef>
                <a:spcPts val="0"/>
              </a:spcBef>
              <a:spcAft>
                <a:spcPts val="0"/>
              </a:spcAft>
              <a:buNone/>
            </a:pPr>
            <a:r>
              <a:rPr lang="es-CL">
                <a:solidFill>
                  <a:srgbClr val="000000"/>
                </a:solidFill>
              </a:rPr>
              <a:t>Para nuestra sorpresa, no afectó al turismo, luego de analizar los datos de la variación interanual de turismo, nos dimos cuenta de que sin importar los bloom de algas, el turismo se mantuvo e incluso se incrementó.</a:t>
            </a:r>
            <a:endParaRPr>
              <a:solidFill>
                <a:srgbClr val="000000"/>
              </a:solidFill>
            </a:endParaRPr>
          </a:p>
          <a:p>
            <a:pPr indent="0" lvl="0" marL="457200" rtl="0" algn="l">
              <a:spcBef>
                <a:spcPts val="0"/>
              </a:spcBef>
              <a:spcAft>
                <a:spcPts val="0"/>
              </a:spcAft>
              <a:buNone/>
            </a:pPr>
            <a:r>
              <a:t/>
            </a:r>
            <a:endParaRPr>
              <a:solidFill>
                <a:srgbClr val="FF0000"/>
              </a:solidFill>
            </a:endParaRPr>
          </a:p>
        </p:txBody>
      </p:sp>
      <p:pic>
        <p:nvPicPr>
          <p:cNvPr id="217" name="Google Shape;217;p29"/>
          <p:cNvPicPr preferRelativeResize="0"/>
          <p:nvPr/>
        </p:nvPicPr>
        <p:blipFill rotWithShape="1">
          <a:blip r:embed="rId3">
            <a:alphaModFix/>
          </a:blip>
          <a:srcRect b="33598" l="0" r="-12435" t="50000"/>
          <a:stretch/>
        </p:blipFill>
        <p:spPr>
          <a:xfrm>
            <a:off x="2396488" y="2289856"/>
            <a:ext cx="3631025" cy="133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600"/>
              <a:t>estadísticas zonales, construcción de series de tiempo</a:t>
            </a:r>
            <a:endParaRPr sz="2200"/>
          </a:p>
        </p:txBody>
      </p:sp>
      <p:sp>
        <p:nvSpPr>
          <p:cNvPr id="223" name="Google Shape;223;p30"/>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200"/>
              <a:t>.</a:t>
            </a:r>
            <a:endParaRPr sz="1200"/>
          </a:p>
        </p:txBody>
      </p:sp>
      <p:pic>
        <p:nvPicPr>
          <p:cNvPr id="224" name="Google Shape;224;p30"/>
          <p:cNvPicPr preferRelativeResize="0"/>
          <p:nvPr/>
        </p:nvPicPr>
        <p:blipFill rotWithShape="1">
          <a:blip r:embed="rId3">
            <a:alphaModFix/>
          </a:blip>
          <a:srcRect b="0" l="-2540" r="2540" t="0"/>
          <a:stretch/>
        </p:blipFill>
        <p:spPr>
          <a:xfrm>
            <a:off x="-448975" y="928925"/>
            <a:ext cx="5415677" cy="4061750"/>
          </a:xfrm>
          <a:prstGeom prst="rect">
            <a:avLst/>
          </a:prstGeom>
          <a:noFill/>
          <a:ln>
            <a:noFill/>
          </a:ln>
        </p:spPr>
      </p:pic>
      <p:pic>
        <p:nvPicPr>
          <p:cNvPr id="225" name="Google Shape;225;p30"/>
          <p:cNvPicPr preferRelativeResize="0"/>
          <p:nvPr/>
        </p:nvPicPr>
        <p:blipFill>
          <a:blip r:embed="rId4">
            <a:alphaModFix/>
          </a:blip>
          <a:stretch>
            <a:fillRect/>
          </a:stretch>
        </p:blipFill>
        <p:spPr>
          <a:xfrm>
            <a:off x="3298875" y="836225"/>
            <a:ext cx="5916552" cy="443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8"/>
          <p:cNvSpPr txBox="1"/>
          <p:nvPr>
            <p:ph type="title"/>
          </p:nvPr>
        </p:nvSpPr>
        <p:spPr>
          <a:xfrm>
            <a:off x="313600" y="225839"/>
            <a:ext cx="842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s-CL" sz="2400"/>
              <a:t>Introducción y Descripción del Problema</a:t>
            </a:r>
            <a:br>
              <a:rPr lang="es-CL" sz="2400"/>
            </a:br>
            <a:endParaRPr sz="2400"/>
          </a:p>
        </p:txBody>
      </p:sp>
      <p:sp>
        <p:nvSpPr>
          <p:cNvPr id="35" name="Google Shape;35;p8"/>
          <p:cNvSpPr txBox="1"/>
          <p:nvPr>
            <p:ph idx="1" type="body"/>
          </p:nvPr>
        </p:nvSpPr>
        <p:spPr>
          <a:xfrm>
            <a:off x="213600" y="1050305"/>
            <a:ext cx="8424000" cy="372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CL"/>
              <a:t>Estudiaremos el fenómeno denominado Bloom de algas : crecimiento de algas y microorganismos que afectan la calidad del agua y el funcionamiento de los ecosistemas acuáticos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CL"/>
              <a:t>Verificaremos cual es el impacto que puede tener en el turismo y el factor  </a:t>
            </a:r>
            <a:r>
              <a:rPr lang="es-CL"/>
              <a:t>climatológico</a:t>
            </a:r>
            <a:r>
              <a:rPr lang="es-CL"/>
              <a:t> que lo </a:t>
            </a:r>
            <a:r>
              <a:rPr lang="es-CL"/>
              <a:t>produce</a:t>
            </a:r>
            <a:r>
              <a:rPr lang="es-CL"/>
              <a:t> y lo haremos mediante datos que fueron extraídos de los Bloom de algas producidos en:</a:t>
            </a:r>
            <a:endParaRPr/>
          </a:p>
          <a:p>
            <a:pPr indent="0" lvl="0" marL="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Char char="●"/>
            </a:pPr>
            <a:r>
              <a:rPr lang="es-CL"/>
              <a:t>Villarrica ( Enero-Febrero 2021)</a:t>
            </a:r>
            <a:endParaRPr/>
          </a:p>
          <a:p>
            <a:pPr indent="-285750" lvl="0" marL="285750" rtl="0" algn="l">
              <a:lnSpc>
                <a:spcPct val="100000"/>
              </a:lnSpc>
              <a:spcBef>
                <a:spcPts val="0"/>
              </a:spcBef>
              <a:spcAft>
                <a:spcPts val="0"/>
              </a:spcAft>
              <a:buSzPts val="1400"/>
              <a:buChar char="●"/>
            </a:pPr>
            <a:r>
              <a:rPr lang="es-CL"/>
              <a:t>Quellón ( Marzo y Abril 202</a:t>
            </a:r>
            <a:r>
              <a:rPr lang="es-CL"/>
              <a:t>0</a:t>
            </a:r>
            <a:r>
              <a:rPr lang="es-CL"/>
              <a:t>)</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9"/>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Ejemplos de la </a:t>
            </a:r>
            <a:r>
              <a:rPr lang="es-CL"/>
              <a:t>problemática</a:t>
            </a:r>
            <a:endParaRPr/>
          </a:p>
        </p:txBody>
      </p:sp>
      <p:sp>
        <p:nvSpPr>
          <p:cNvPr id="41" name="Google Shape;41;p9"/>
          <p:cNvSpPr txBox="1"/>
          <p:nvPr>
            <p:ph idx="1" type="body"/>
          </p:nvPr>
        </p:nvSpPr>
        <p:spPr>
          <a:xfrm>
            <a:off x="8615375" y="4843464"/>
            <a:ext cx="122100" cy="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 name="Google Shape;42;p9"/>
          <p:cNvPicPr preferRelativeResize="0"/>
          <p:nvPr/>
        </p:nvPicPr>
        <p:blipFill>
          <a:blip r:embed="rId3">
            <a:alphaModFix/>
          </a:blip>
          <a:stretch>
            <a:fillRect/>
          </a:stretch>
        </p:blipFill>
        <p:spPr>
          <a:xfrm>
            <a:off x="5172125" y="1085850"/>
            <a:ext cx="3822650" cy="3457575"/>
          </a:xfrm>
          <a:prstGeom prst="rect">
            <a:avLst/>
          </a:prstGeom>
          <a:noFill/>
          <a:ln>
            <a:noFill/>
          </a:ln>
        </p:spPr>
      </p:pic>
      <p:pic>
        <p:nvPicPr>
          <p:cNvPr id="43" name="Google Shape;43;p9"/>
          <p:cNvPicPr preferRelativeResize="0"/>
          <p:nvPr/>
        </p:nvPicPr>
        <p:blipFill>
          <a:blip r:embed="rId4">
            <a:alphaModFix/>
          </a:blip>
          <a:stretch>
            <a:fillRect/>
          </a:stretch>
        </p:blipFill>
        <p:spPr>
          <a:xfrm>
            <a:off x="183000" y="1211189"/>
            <a:ext cx="4867326" cy="30498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idx="1" type="body"/>
          </p:nvPr>
        </p:nvSpPr>
        <p:spPr>
          <a:xfrm>
            <a:off x="4943475" y="1271600"/>
            <a:ext cx="3414600" cy="32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Notamos este fenómeno en los informes de noticias y afirmamos que la relación entre la producción de algas y la temperatura del clima y el impacto adicional en el flujo turístico.</a:t>
            </a:r>
            <a:endParaRPr/>
          </a:p>
        </p:txBody>
      </p:sp>
      <p:pic>
        <p:nvPicPr>
          <p:cNvPr id="49" name="Google Shape;49;p10"/>
          <p:cNvPicPr preferRelativeResize="0"/>
          <p:nvPr/>
        </p:nvPicPr>
        <p:blipFill>
          <a:blip r:embed="rId3">
            <a:alphaModFix/>
          </a:blip>
          <a:stretch>
            <a:fillRect/>
          </a:stretch>
        </p:blipFill>
        <p:spPr>
          <a:xfrm>
            <a:off x="397775" y="617925"/>
            <a:ext cx="3711400" cy="3809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title"/>
          </p:nvPr>
        </p:nvSpPr>
        <p:spPr>
          <a:xfrm>
            <a:off x="313600" y="225839"/>
            <a:ext cx="842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s-CL" sz="2400"/>
              <a:t>Identificación y Descripción de Datos a utilizar </a:t>
            </a:r>
            <a:br>
              <a:rPr lang="es-CL" sz="2400"/>
            </a:br>
            <a:endParaRPr sz="2400"/>
          </a:p>
        </p:txBody>
      </p:sp>
      <p:sp>
        <p:nvSpPr>
          <p:cNvPr id="55" name="Google Shape;55;p11"/>
          <p:cNvSpPr txBox="1"/>
          <p:nvPr>
            <p:ph idx="1" type="body"/>
          </p:nvPr>
        </p:nvSpPr>
        <p:spPr>
          <a:xfrm>
            <a:off x="7" y="864083"/>
            <a:ext cx="8424000" cy="384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CL" sz="1200"/>
              <a:t>Principalmente para nuestro proyecto utilizamos datos de:</a:t>
            </a:r>
            <a:endParaRPr sz="1200"/>
          </a:p>
          <a:p>
            <a:pPr indent="0" lvl="0" marL="0" rtl="0" algn="l">
              <a:lnSpc>
                <a:spcPct val="100000"/>
              </a:lnSpc>
              <a:spcBef>
                <a:spcPts val="0"/>
              </a:spcBef>
              <a:spcAft>
                <a:spcPts val="0"/>
              </a:spcAft>
              <a:buSzPts val="1400"/>
              <a:buNone/>
            </a:pPr>
            <a:r>
              <a:rPr lang="es-CL" sz="1200"/>
              <a:t>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s-CL" sz="1200"/>
              <a:t>    Fuentes de información de límites geográficos：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457200" lvl="0" marL="1371600" rtl="0" algn="l">
              <a:lnSpc>
                <a:spcPct val="100000"/>
              </a:lnSpc>
              <a:spcBef>
                <a:spcPts val="0"/>
              </a:spcBef>
              <a:spcAft>
                <a:spcPts val="0"/>
              </a:spcAft>
              <a:buSzPts val="1400"/>
              <a:buNone/>
            </a:pPr>
            <a:r>
              <a:t/>
            </a:r>
            <a:endParaRPr sz="1200"/>
          </a:p>
          <a:p>
            <a:pPr indent="457200" lvl="0" marL="1371600" rtl="0" algn="l">
              <a:lnSpc>
                <a:spcPct val="100000"/>
              </a:lnSpc>
              <a:spcBef>
                <a:spcPts val="0"/>
              </a:spcBef>
              <a:spcAft>
                <a:spcPts val="0"/>
              </a:spcAft>
              <a:buSzPts val="1400"/>
              <a:buNone/>
            </a:pPr>
            <a:r>
              <a:t/>
            </a:r>
            <a:endParaRPr sz="1200"/>
          </a:p>
          <a:p>
            <a:pPr indent="457200" lvl="0" marL="1371600" rtl="0" algn="l">
              <a:lnSpc>
                <a:spcPct val="100000"/>
              </a:lnSpc>
              <a:spcBef>
                <a:spcPts val="0"/>
              </a:spcBef>
              <a:spcAft>
                <a:spcPts val="0"/>
              </a:spcAft>
              <a:buSzPts val="1400"/>
              <a:buNone/>
            </a:pPr>
            <a:r>
              <a:rPr lang="es-CL" sz="1200"/>
              <a:t>Obtuvimos los datos vectoriales del mar de Quellón </a:t>
            </a:r>
            <a:r>
              <a:rPr lang="es-CL" sz="1200" u="sng">
                <a:solidFill>
                  <a:schemeClr val="hlink"/>
                </a:solidFill>
                <a:latin typeface="Arial"/>
                <a:ea typeface="Arial"/>
                <a:cs typeface="Arial"/>
                <a:sym typeface="Arial"/>
                <a:hlinkClick r:id="rId3"/>
              </a:rPr>
              <a:t>Censo 2017</a:t>
            </a:r>
            <a:r>
              <a:rPr lang="es-CL" sz="1200"/>
              <a:t> </a:t>
            </a:r>
            <a:endParaRPr sz="1200"/>
          </a:p>
          <a:p>
            <a:pPr indent="457200" lvl="0" marL="182880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s-CL" sz="1200"/>
              <a:t>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s-CL" sz="1200"/>
              <a:t>                                            </a:t>
            </a:r>
            <a:r>
              <a:rPr lang="es-CL" sz="1200"/>
              <a:t>        </a:t>
            </a:r>
            <a:r>
              <a:rPr lang="es-CL" sz="1200"/>
              <a:t>Obtuvimos los datos vectoriales del lago Villarrica</a:t>
            </a:r>
            <a:endParaRPr sz="1200"/>
          </a:p>
          <a:p>
            <a:pPr indent="0" lvl="0" marL="0" rtl="0" algn="l">
              <a:lnSpc>
                <a:spcPct val="100000"/>
              </a:lnSpc>
              <a:spcBef>
                <a:spcPts val="0"/>
              </a:spcBef>
              <a:spcAft>
                <a:spcPts val="0"/>
              </a:spcAft>
              <a:buSzPts val="1400"/>
              <a:buNone/>
            </a:pPr>
            <a:r>
              <a:rPr lang="es-CL" sz="1200"/>
              <a:t>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s-CL" sz="1200"/>
              <a:t>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s-CL"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es-CL" sz="1100">
                <a:latin typeface="Arial"/>
                <a:ea typeface="Arial"/>
                <a:cs typeface="Arial"/>
                <a:sym typeface="Arial"/>
              </a:rPr>
              <a:t>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descr="NCCE Logo" id="56" name="Google Shape;56;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e Gruyter" id="57" name="Google Shape;57;p11"/>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Elsevier logo" id="58" name="Google Shape;58;p11"/>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9" name="Google Shape;59;p11"/>
          <p:cNvPicPr preferRelativeResize="0"/>
          <p:nvPr/>
        </p:nvPicPr>
        <p:blipFill>
          <a:blip r:embed="rId4">
            <a:alphaModFix/>
          </a:blip>
          <a:stretch>
            <a:fillRect/>
          </a:stretch>
        </p:blipFill>
        <p:spPr>
          <a:xfrm>
            <a:off x="651388" y="2193137"/>
            <a:ext cx="1262025" cy="757225"/>
          </a:xfrm>
          <a:prstGeom prst="rect">
            <a:avLst/>
          </a:prstGeom>
          <a:noFill/>
          <a:ln>
            <a:noFill/>
          </a:ln>
        </p:spPr>
      </p:pic>
      <p:pic>
        <p:nvPicPr>
          <p:cNvPr id="60" name="Google Shape;60;p11"/>
          <p:cNvPicPr preferRelativeResize="0"/>
          <p:nvPr/>
        </p:nvPicPr>
        <p:blipFill>
          <a:blip r:embed="rId5">
            <a:alphaModFix/>
          </a:blip>
          <a:stretch>
            <a:fillRect/>
          </a:stretch>
        </p:blipFill>
        <p:spPr>
          <a:xfrm>
            <a:off x="690000" y="3506451"/>
            <a:ext cx="1184800" cy="75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2"/>
          <p:cNvSpPr txBox="1"/>
          <p:nvPr>
            <p:ph type="title"/>
          </p:nvPr>
        </p:nvSpPr>
        <p:spPr>
          <a:xfrm>
            <a:off x="313600" y="225839"/>
            <a:ext cx="842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s-CL" sz="2400"/>
              <a:t>Procesamiento de Datos Geoespaciales</a:t>
            </a:r>
            <a:br>
              <a:rPr lang="es-CL" sz="2400"/>
            </a:br>
            <a:r>
              <a:rPr lang="es-CL" sz="2400"/>
              <a:t> </a:t>
            </a:r>
            <a:endParaRPr/>
          </a:p>
        </p:txBody>
      </p:sp>
      <p:sp>
        <p:nvSpPr>
          <p:cNvPr id="66" name="Google Shape;66;p12"/>
          <p:cNvSpPr txBox="1"/>
          <p:nvPr>
            <p:ph idx="1" type="body"/>
          </p:nvPr>
        </p:nvSpPr>
        <p:spPr>
          <a:xfrm>
            <a:off x="348995" y="956051"/>
            <a:ext cx="8353200" cy="360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600"/>
              </a:spcBef>
              <a:spcAft>
                <a:spcPts val="0"/>
              </a:spcAft>
              <a:buSzPts val="1400"/>
              <a:buChar char="●"/>
            </a:pPr>
            <a:r>
              <a:rPr lang="es-CL"/>
              <a:t>Utilizamos OC4ME  un algoritmo que sirve para  ver pigmentos de clorofila-alpha, lo que nos permite encontrar los lugares donde se concentran </a:t>
            </a:r>
            <a:r>
              <a:rPr lang="es-CL"/>
              <a:t>más</a:t>
            </a:r>
            <a:r>
              <a:rPr lang="es-CL"/>
              <a:t> algas</a:t>
            </a:r>
            <a:endParaRPr/>
          </a:p>
          <a:p>
            <a:pPr indent="-317500" lvl="0" marL="457200" rtl="0" algn="l">
              <a:lnSpc>
                <a:spcPct val="115000"/>
              </a:lnSpc>
              <a:spcBef>
                <a:spcPts val="0"/>
              </a:spcBef>
              <a:spcAft>
                <a:spcPts val="0"/>
              </a:spcAft>
              <a:buSzPts val="1400"/>
              <a:buChar char="●"/>
            </a:pPr>
            <a:r>
              <a:rPr lang="es-CL"/>
              <a:t>Sentinel-3 OLCI EFR: Ocean and Land Color Instrument Earth Observation Full Resolution  |  Earth Engine Data Catalog  |  Google for Developers</a:t>
            </a:r>
            <a:endParaRPr/>
          </a:p>
          <a:p>
            <a:pPr indent="-317500" lvl="0" marL="457200" rtl="0" algn="l">
              <a:lnSpc>
                <a:spcPct val="115000"/>
              </a:lnSpc>
              <a:spcBef>
                <a:spcPts val="0"/>
              </a:spcBef>
              <a:spcAft>
                <a:spcPts val="0"/>
              </a:spcAft>
              <a:buSzPts val="1400"/>
              <a:buChar char="●"/>
            </a:pPr>
            <a:r>
              <a:rPr lang="es-CL"/>
              <a:t>Ocean Color SMI: Standard Mapped Image MODIS Aqua Data  |  Earth Engine Data Catalog  |  Google for Developers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3"/>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sz="1500"/>
              <a:t>  </a:t>
            </a:r>
            <a:r>
              <a:rPr lang="es-CL" sz="1500"/>
              <a:t>El primer paso es confirmar las coordenadas geográficas</a:t>
            </a:r>
            <a:endParaRPr sz="1500"/>
          </a:p>
        </p:txBody>
      </p:sp>
      <p:sp>
        <p:nvSpPr>
          <p:cNvPr id="72" name="Google Shape;72;p13"/>
          <p:cNvSpPr txBox="1"/>
          <p:nvPr>
            <p:ph idx="1" type="body"/>
          </p:nvPr>
        </p:nvSpPr>
        <p:spPr>
          <a:xfrm>
            <a:off x="313600" y="928914"/>
            <a:ext cx="8424000" cy="3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O</a:t>
            </a:r>
            <a:r>
              <a:rPr lang="es-CL"/>
              <a:t>peraciones geométricas：</a:t>
            </a:r>
            <a:endParaRPr/>
          </a:p>
        </p:txBody>
      </p:sp>
      <p:pic>
        <p:nvPicPr>
          <p:cNvPr id="73" name="Google Shape;73;p13"/>
          <p:cNvPicPr preferRelativeResize="0"/>
          <p:nvPr/>
        </p:nvPicPr>
        <p:blipFill>
          <a:blip r:embed="rId3">
            <a:alphaModFix/>
          </a:blip>
          <a:stretch>
            <a:fillRect/>
          </a:stretch>
        </p:blipFill>
        <p:spPr>
          <a:xfrm>
            <a:off x="106925" y="1388700"/>
            <a:ext cx="3562375" cy="1770750"/>
          </a:xfrm>
          <a:prstGeom prst="rect">
            <a:avLst/>
          </a:prstGeom>
          <a:noFill/>
          <a:ln>
            <a:noFill/>
          </a:ln>
        </p:spPr>
      </p:pic>
      <p:pic>
        <p:nvPicPr>
          <p:cNvPr id="74" name="Google Shape;74;p13"/>
          <p:cNvPicPr preferRelativeResize="0"/>
          <p:nvPr/>
        </p:nvPicPr>
        <p:blipFill>
          <a:blip r:embed="rId4">
            <a:alphaModFix/>
          </a:blip>
          <a:stretch>
            <a:fillRect/>
          </a:stretch>
        </p:blipFill>
        <p:spPr>
          <a:xfrm>
            <a:off x="3768725" y="1388688"/>
            <a:ext cx="4968876" cy="306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313600" y="225839"/>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CL"/>
              <a:t>Explicacion del OC4ME</a:t>
            </a:r>
            <a:endParaRPr/>
          </a:p>
        </p:txBody>
      </p:sp>
      <p:sp>
        <p:nvSpPr>
          <p:cNvPr id="80" name="Google Shape;80;p14"/>
          <p:cNvSpPr txBox="1"/>
          <p:nvPr>
            <p:ph idx="1" type="body"/>
          </p:nvPr>
        </p:nvSpPr>
        <p:spPr>
          <a:xfrm>
            <a:off x="229375" y="4153799"/>
            <a:ext cx="84240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s-CL" sz="1500"/>
              <a:t>Origen del algoritmo:</a:t>
            </a:r>
            <a:br>
              <a:rPr lang="es-CL"/>
            </a:br>
            <a:r>
              <a:rPr lang="es-CL" sz="1100" u="sng">
                <a:solidFill>
                  <a:schemeClr val="hlink"/>
                </a:solidFill>
                <a:latin typeface="Arial"/>
                <a:ea typeface="Arial"/>
                <a:cs typeface="Arial"/>
                <a:sym typeface="Arial"/>
                <a:hlinkClick r:id="rId3"/>
              </a:rPr>
              <a:t>OC4Me Chlorophyll - Sentinel Online (esa.int)</a:t>
            </a:r>
            <a:endParaRPr/>
          </a:p>
          <a:p>
            <a:pPr indent="0" lvl="0" marL="0" rtl="0" algn="l">
              <a:spcBef>
                <a:spcPts val="0"/>
              </a:spcBef>
              <a:spcAft>
                <a:spcPts val="0"/>
              </a:spcAft>
              <a:buClr>
                <a:schemeClr val="hlink"/>
              </a:buClr>
              <a:buSzPts val="1100"/>
              <a:buFont typeface="Arial"/>
              <a:buNone/>
            </a:pPr>
            <a:r>
              <a:rPr lang="es-CL" sz="1100" u="sng">
                <a:solidFill>
                  <a:schemeClr val="hlink"/>
                </a:solidFill>
                <a:latin typeface="Arial"/>
                <a:ea typeface="Arial"/>
                <a:cs typeface="Arial"/>
                <a:sym typeface="Arial"/>
                <a:hlinkClick r:id="rId4"/>
              </a:rPr>
              <a:t>Evaluation of Chlorophyll-a estimation using Sentinel 3 based on various algorithms in southern coastal Vietnam - ScienceDirect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s-CL"/>
              <a:t>  </a:t>
            </a:r>
            <a:endParaRPr sz="1400">
              <a:solidFill>
                <a:srgbClr val="525252"/>
              </a:solidFill>
            </a:endParaRPr>
          </a:p>
          <a:p>
            <a:pPr indent="0" lvl="0" marL="1968500" rtl="0" algn="l">
              <a:lnSpc>
                <a:spcPct val="115000"/>
              </a:lnSpc>
              <a:spcBef>
                <a:spcPts val="1600"/>
              </a:spcBef>
              <a:spcAft>
                <a:spcPts val="0"/>
              </a:spcAft>
              <a:buClr>
                <a:schemeClr val="hlink"/>
              </a:buClr>
              <a:buSzPts val="1100"/>
              <a:buFont typeface="Arial"/>
              <a:buNone/>
            </a:pPr>
            <a:r>
              <a:t/>
            </a:r>
            <a:endParaRPr sz="1100">
              <a:solidFill>
                <a:srgbClr val="525252"/>
              </a:solidFill>
              <a:latin typeface="Arial"/>
              <a:ea typeface="Arial"/>
              <a:cs typeface="Arial"/>
              <a:sym typeface="Arial"/>
            </a:endParaRPr>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1" name="Google Shape;81;p14"/>
          <p:cNvPicPr preferRelativeResize="0"/>
          <p:nvPr/>
        </p:nvPicPr>
        <p:blipFill>
          <a:blip r:embed="rId5">
            <a:alphaModFix/>
          </a:blip>
          <a:stretch>
            <a:fillRect/>
          </a:stretch>
        </p:blipFill>
        <p:spPr>
          <a:xfrm>
            <a:off x="282975" y="2644850"/>
            <a:ext cx="4813025" cy="1063350"/>
          </a:xfrm>
          <a:prstGeom prst="rect">
            <a:avLst/>
          </a:prstGeom>
          <a:noFill/>
          <a:ln>
            <a:noFill/>
          </a:ln>
        </p:spPr>
      </p:pic>
      <p:sp>
        <p:nvSpPr>
          <p:cNvPr id="82" name="Google Shape;82;p14"/>
          <p:cNvSpPr txBox="1"/>
          <p:nvPr/>
        </p:nvSpPr>
        <p:spPr>
          <a:xfrm>
            <a:off x="2969750" y="1313925"/>
            <a:ext cx="525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Roboto"/>
              <a:ea typeface="Roboto"/>
              <a:cs typeface="Roboto"/>
              <a:sym typeface="Roboto"/>
            </a:endParaRPr>
          </a:p>
          <a:p>
            <a:pPr indent="0" lvl="0" marL="0" rtl="0" algn="l">
              <a:spcBef>
                <a:spcPts val="0"/>
              </a:spcBef>
              <a:spcAft>
                <a:spcPts val="0"/>
              </a:spcAft>
              <a:buNone/>
            </a:pPr>
            <a:r>
              <a:rPr lang="es-CL" sz="1100">
                <a:latin typeface="Roboto"/>
                <a:ea typeface="Roboto"/>
                <a:cs typeface="Roboto"/>
                <a:sym typeface="Roboto"/>
              </a:rPr>
              <a:t>R_s(Blue) y R_s(Green): Estos dos representan las tasas de reflexión de la superficie de la luz azul y verde. El azul y el verde son bandas comúnmente utilizadas en la teledetección por satélite, porque tienen una sensibilidad particular a la absorción y reflexión de la clorofila a. </a:t>
            </a:r>
            <a:endParaRPr sz="1100">
              <a:latin typeface="Roboto"/>
              <a:ea typeface="Roboto"/>
              <a:cs typeface="Roboto"/>
              <a:sym typeface="Roboto"/>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s-CL" sz="900">
                <a:latin typeface="Roboto"/>
                <a:ea typeface="Roboto"/>
                <a:cs typeface="Roboto"/>
                <a:sym typeface="Roboto"/>
              </a:rPr>
              <a:t>En la fórmula, "azul" generalmente incluye las bandas de 443, 490, 510 nm, y "verde" generalmente es la banda de más de 560 nm.</a:t>
            </a:r>
            <a:endParaRPr sz="900">
              <a:latin typeface="Roboto"/>
              <a:ea typeface="Roboto"/>
              <a:cs typeface="Roboto"/>
              <a:sym typeface="Roboto"/>
            </a:endParaRPr>
          </a:p>
        </p:txBody>
      </p:sp>
      <p:sp>
        <p:nvSpPr>
          <p:cNvPr id="83" name="Google Shape;83;p14"/>
          <p:cNvSpPr txBox="1"/>
          <p:nvPr/>
        </p:nvSpPr>
        <p:spPr>
          <a:xfrm>
            <a:off x="2525825" y="3245300"/>
            <a:ext cx="23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cxnSp>
        <p:nvCxnSpPr>
          <p:cNvPr id="84" name="Google Shape;84;p14"/>
          <p:cNvCxnSpPr>
            <a:stCxn id="82" idx="1"/>
          </p:cNvCxnSpPr>
          <p:nvPr/>
        </p:nvCxnSpPr>
        <p:spPr>
          <a:xfrm flipH="1">
            <a:off x="2457050" y="2021925"/>
            <a:ext cx="512700" cy="726000"/>
          </a:xfrm>
          <a:prstGeom prst="curvedConnector2">
            <a:avLst/>
          </a:prstGeom>
          <a:noFill/>
          <a:ln cap="flat" cmpd="sng" w="9525">
            <a:solidFill>
              <a:schemeClr val="dk2"/>
            </a:solidFill>
            <a:prstDash val="solid"/>
            <a:round/>
            <a:headEnd len="med" w="med" type="none"/>
            <a:tailEnd len="med" w="med" type="none"/>
          </a:ln>
        </p:spPr>
      </p:cxnSp>
      <p:cxnSp>
        <p:nvCxnSpPr>
          <p:cNvPr id="85" name="Google Shape;85;p14"/>
          <p:cNvCxnSpPr>
            <a:stCxn id="82" idx="1"/>
          </p:cNvCxnSpPr>
          <p:nvPr/>
        </p:nvCxnSpPr>
        <p:spPr>
          <a:xfrm flipH="1">
            <a:off x="2426450" y="2021925"/>
            <a:ext cx="543300" cy="680100"/>
          </a:xfrm>
          <a:prstGeom prst="curvedConnector2">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Minimalist Elegant Lines Portfolio by Slidesgo">
  <a:themeElements>
    <a:clrScheme name="Simple Light">
      <a:dk1>
        <a:srgbClr val="191919"/>
      </a:dk1>
      <a:lt1>
        <a:srgbClr val="E7E4F1"/>
      </a:lt1>
      <a:dk2>
        <a:srgbClr val="F5F3ED"/>
      </a:dk2>
      <a:lt2>
        <a:srgbClr val="FFE0A7"/>
      </a:lt2>
      <a:accent1>
        <a:srgbClr val="F9CFD0"/>
      </a:accent1>
      <a:accent2>
        <a:srgbClr val="D9CFDE"/>
      </a:accent2>
      <a:accent3>
        <a:srgbClr val="D2DAE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